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Mandali" charset="1" panose="02000600000000000000"/>
      <p:regular r:id="rId48"/>
    </p:embeddedFont>
    <p:embeddedFont>
      <p:font typeface="Arial Bold" charset="1" panose="020B0802020202020204"/>
      <p:regular r:id="rId50"/>
    </p:embeddedFont>
    <p:embeddedFont>
      <p:font typeface="Nanum Gothic Bold" charset="1" panose="020D0804000000000000"/>
      <p:regular r:id="rId51"/>
    </p:embeddedFont>
    <p:embeddedFont>
      <p:font typeface="Arial" charset="1" panose="020B0502020202020204"/>
      <p:regular r:id="rId54"/>
    </p:embeddedFont>
    <p:embeddedFont>
      <p:font typeface="Arimo" charset="1" panose="020B0604020202020204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notesMasters/notesMaster1.xml" Type="http://schemas.openxmlformats.org/officeDocument/2006/relationships/notesMaster"/><Relationship Id="rId46" Target="theme/theme2.xml" Type="http://schemas.openxmlformats.org/officeDocument/2006/relationships/theme"/><Relationship Id="rId47" Target="notesSlides/notesSlide1.xml" Type="http://schemas.openxmlformats.org/officeDocument/2006/relationships/notesSlide"/><Relationship Id="rId48" Target="fonts/font48.fntdata" Type="http://schemas.openxmlformats.org/officeDocument/2006/relationships/font"/><Relationship Id="rId49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notesSlides/notesSlide3.xml" Type="http://schemas.openxmlformats.org/officeDocument/2006/relationships/notesSlide"/><Relationship Id="rId53" Target="notesSlides/notesSlide4.xml" Type="http://schemas.openxmlformats.org/officeDocument/2006/relationships/notesSlide"/><Relationship Id="rId54" Target="fonts/font54.fntdata" Type="http://schemas.openxmlformats.org/officeDocument/2006/relationships/font"/><Relationship Id="rId55" Target="notesSlides/notesSlide5.xml" Type="http://schemas.openxmlformats.org/officeDocument/2006/relationships/notesSlide"/><Relationship Id="rId56" Target="notesSlides/notesSlide6.xml" Type="http://schemas.openxmlformats.org/officeDocument/2006/relationships/notesSlide"/><Relationship Id="rId57" Target="notesSlides/notesSlide7.xml" Type="http://schemas.openxmlformats.org/officeDocument/2006/relationships/notesSlide"/><Relationship Id="rId58" Target="fonts/font58.fntdata" Type="http://schemas.openxmlformats.org/officeDocument/2006/relationships/font"/><Relationship Id="rId59" Target="notesSlides/notesSlide8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9.xml" Type="http://schemas.openxmlformats.org/officeDocument/2006/relationships/notesSlide"/><Relationship Id="rId61" Target="notesSlides/notesSlide10.xml" Type="http://schemas.openxmlformats.org/officeDocument/2006/relationships/notesSlide"/><Relationship Id="rId62" Target="notesSlides/notesSlide11.xml" Type="http://schemas.openxmlformats.org/officeDocument/2006/relationships/notesSlide"/><Relationship Id="rId63" Target="notesSlides/notesSlide12.xml" Type="http://schemas.openxmlformats.org/officeDocument/2006/relationships/notesSlide"/><Relationship Id="rId64" Target="notesSlides/notesSlide13.xml" Type="http://schemas.openxmlformats.org/officeDocument/2006/relationships/notesSlide"/><Relationship Id="rId65" Target="notesSlides/notesSlide14.xml" Type="http://schemas.openxmlformats.org/officeDocument/2006/relationships/notesSlide"/><Relationship Id="rId66" Target="notesSlides/notesSlide15.xml" Type="http://schemas.openxmlformats.org/officeDocument/2006/relationships/notesSlide"/><Relationship Id="rId67" Target="notesSlides/notesSlide16.xml" Type="http://schemas.openxmlformats.org/officeDocument/2006/relationships/notesSlide"/><Relationship Id="rId68" Target="notesSlides/notesSlide17.xml" Type="http://schemas.openxmlformats.org/officeDocument/2006/relationships/notesSlide"/><Relationship Id="rId69" Target="notesSlides/notesSlide18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9.xml" Type="http://schemas.openxmlformats.org/officeDocument/2006/relationships/notesSlide"/><Relationship Id="rId71" Target="notesSlides/notesSlide20.xml" Type="http://schemas.openxmlformats.org/officeDocument/2006/relationships/notesSlide"/><Relationship Id="rId72" Target="notesSlides/notesSlide21.xml" Type="http://schemas.openxmlformats.org/officeDocument/2006/relationships/notesSlide"/><Relationship Id="rId73" Target="notesSlides/notesSlide22.xml" Type="http://schemas.openxmlformats.org/officeDocument/2006/relationships/notesSlide"/><Relationship Id="rId74" Target="notesSlides/notesSlide23.xml" Type="http://schemas.openxmlformats.org/officeDocument/2006/relationships/notesSlide"/><Relationship Id="rId75" Target="notesSlides/notesSlide24.xml" Type="http://schemas.openxmlformats.org/officeDocument/2006/relationships/notesSlide"/><Relationship Id="rId76" Target="notesSlides/notesSlide25.xml" Type="http://schemas.openxmlformats.org/officeDocument/2006/relationships/notesSlide"/><Relationship Id="rId77" Target="notesSlides/notesSlide26.xml" Type="http://schemas.openxmlformats.org/officeDocument/2006/relationships/notesSlide"/><Relationship Id="rId78" Target="notesSlides/notesSlide27.xml" Type="http://schemas.openxmlformats.org/officeDocument/2006/relationships/notesSlide"/><Relationship Id="rId79" Target="notesSlides/notesSlide28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29.xml" Type="http://schemas.openxmlformats.org/officeDocument/2006/relationships/notesSlide"/><Relationship Id="rId81" Target="notesSlides/notesSlide30.xml" Type="http://schemas.openxmlformats.org/officeDocument/2006/relationships/notesSlide"/><Relationship Id="rId82" Target="notesSlides/notesSlide31.xml" Type="http://schemas.openxmlformats.org/officeDocument/2006/relationships/notesSlide"/><Relationship Id="rId83" Target="notesSlides/notesSlide32.xml" Type="http://schemas.openxmlformats.org/officeDocument/2006/relationships/notesSlide"/><Relationship Id="rId84" Target="notesSlides/notesSlide33.xml" Type="http://schemas.openxmlformats.org/officeDocument/2006/relationships/notesSlide"/><Relationship Id="rId85" Target="notesSlides/notesSlide34.xml" Type="http://schemas.openxmlformats.org/officeDocument/2006/relationships/notesSlide"/><Relationship Id="rId86" Target="notesSlides/notesSlide35.xml" Type="http://schemas.openxmlformats.org/officeDocument/2006/relationships/notesSlide"/><Relationship Id="rId87" Target="notesSlides/notesSlide36.xml" Type="http://schemas.openxmlformats.org/officeDocument/2006/relationships/notesSlide"/><Relationship Id="rId88" Target="notesSlides/notesSlide37.xml" Type="http://schemas.openxmlformats.org/officeDocument/2006/relationships/notesSlide"/><Relationship Id="rId89" Target="notesSlides/notesSlide38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39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‹#›안녕하십니까</a:t>
            </a:r>
          </a:p>
          <a:p>
            <a:r>
              <a:rPr lang="en-US"/>
              <a:t>나의 완벽한 비서</a:t>
            </a:r>
          </a:p>
          <a:p>
            <a:r>
              <a:rPr lang="en-US"/>
              <a:t>대장간 프로젝트 </a:t>
            </a:r>
          </a:p>
          <a:p>
            <a:r>
              <a:rPr lang="en-US"/>
              <a:t>발표를 맡은 </a:t>
            </a:r>
          </a:p>
          <a:p>
            <a:r>
              <a:rPr lang="en-US"/>
              <a:t>두산로벨스조 제민수 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‹#›보시는대로 환경이 구성되어 있으며 서버에 app으로 접속시 명령어를 요구하고 입력받은 명령어로 로봇을 수행시키며 정보값을 저장하거나 출력하며 전체 동작을 수행합니다.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저희가 진행한 프로젝트의 기대 표과로는 노동으로 인한 피로감소, 생산성 증가 이로 인한 젊은이들의 관심이 증가하것으로 기대합니다.</a:t>
            </a:r>
          </a:p>
          <a:p>
            <a:r>
              <a:rPr lang="en-US"/>
              <a:t>이를 토대로 비즈니스적으로는 판매수익이 증가하고, 문화 기술 유지 및 개발에 신경쓰거나 후계자 양성에 집중 할 수 있을거라 예상됩니다.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‹#›저희는 단조 주조 QC 파트를 각각 맡고 프로젝트를 진행하였고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수행 일정은 보는 표와 같습니다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프로젝트는 크게 주조, 단조, QC로 나누었으며, </a:t>
            </a:r>
          </a:p>
          <a:p>
            <a:r>
              <a:rPr lang="en-US"/>
              <a:t>보시는 플로우 차트와 같은 흐름을 가집니다. 자세한 이야기는 각 주제에서 말씀드리겠습니다.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‹#›주조입니다.</a:t>
            </a:r>
          </a:p>
          <a:p>
            <a:r>
              <a:rPr lang="en-US"/>
              <a:t>주요 목표 수행은 용광로 안의 레들 즉 도가니를 감지하여 균일화 작업과 이송 및 주입을 진행합니다.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영상을 보시면 용광로로 가서 힘제어로 레들이 있는지 확인하고 이송하다 균일화 작업 지역에서 무브 페리오딕을 이용 후 용탕 주입 지역에서 주입 후 과정이 완료됩니다.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주조과정간 저희는 3가지의 균일화 방법을 구상하였고 스파이럴이나 시의 경우 위아래가 균일하게 섞이지 않을 것으로 판단하여 페리오딕을 최종 결정하게 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저희 목차입니다.</a:t>
            </a:r>
          </a:p>
          <a:p>
            <a:r>
              <a:rPr lang="en-US"/>
              <a:t>다음 순서로 발표를 진행하오니 참고 부탁드립니다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다음은 단조 과정입니다 </a:t>
            </a:r>
          </a:p>
          <a:p>
            <a:r>
              <a:rPr lang="en-US"/>
              <a:t>단조는 크게 재련, 연마, 비틀기 작업을 두었습니다 모두 반복 적이며, 작업자와 함께 작업하는 것으로 생각 하였습니다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‹#›단조의 경우 여러 툴들을 사용 하기 때문에 사용자가 어떤 툴을 줄지 주기 편하게 터치하면 받고 터치하면 돌려주는 방식으로 진행 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우측 영상을 보고 좌측 실 동작을 구현 하였습니다.</a:t>
            </a:r>
          </a:p>
          <a:p>
            <a:r>
              <a:rPr lang="en-US"/>
              <a:t>홀딩 모션은 주어진 자세로 이동하면서 작업자가 망치질에만 집중 할 수 있도록 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해머링 입니다.</a:t>
            </a:r>
          </a:p>
          <a:p>
            <a:r>
              <a:rPr lang="en-US"/>
              <a:t>수치를 주어서 강력하게 내려치거나 살살 내려치는 등의 설정을 할수 있고 순응제어와 하중 인가로 모루에 밀착하여 망치질 할 수 있도록 하였습니다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연마의 경우 수직과 수평 연마 두가지를 모두 선택하였습니다</a:t>
            </a:r>
          </a:p>
          <a:p>
            <a:r>
              <a:rPr lang="en-US"/>
              <a:t>우측 화면 과 같이 수직으로 힘을 주어 다듬는 작업이 필요할때가있고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‹#›현제 화면 처럼 수평으로 잡아서 가공을 진행 해야 할때가 있어서 수평 수직 연마 두가지 모두 구현 하였습니다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마지막으로 비틀림 작업입니다.</a:t>
            </a:r>
          </a:p>
          <a:p>
            <a:r>
              <a:rPr lang="en-US"/>
              <a:t>터치를 시작으로 비틀림을 시작하며 지정한 횟수 만큼 반복하고 동작을 종료합니다.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QC 무게 감지 입니다</a:t>
            </a:r>
          </a:p>
          <a:p>
            <a:r>
              <a:rPr lang="en-US"/>
              <a:t>무게감지 기능은 대장간의 과정 중에 재료의 무게가 소실이 적당히 일어나야 하는데 이를 측정 하기 위한 작업입니다.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‹#›실제 동작은 4분간 진행 되었으며 하나 측정당 1분에 시간이 듭니다. 100회 측정의 평균값을 반환해 csv파일로 날짜별로 저장하며 적당한 무게는 보관 그렇지 못한것은 버리는 장소에 둡니다.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TCP 통신은 휴대폰 과 컴퓨터 간의 통신이며 명령어 요청을 시작으로 명령어를 입력하면 데이터 값 내부적으로 확인하고 필요한 정보 데이터를 휴대폰으로 전송합니다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‹#›프로젝트 개요입니다.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보시는 것과 같이 초기화 부터 이동 관련 내용, 출력되는 무게값들을 실시간으로 확인 가능합니다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저희는 2가지 정도 예외처리 기능을 만들었습니다 movej시 이동간 충돌이 일어나면 큰 힘이 발생하고 다칠수 있다 판단하여 movej에 관련해서는 터치로도 멈출수 있게 만들었습니다.</a:t>
            </a:r>
          </a:p>
          <a:p>
            <a:r>
              <a:rPr lang="en-US"/>
              <a:t>또한 도구 장창 하는 동작에서 도구가  없을시 다시 릴리즈를 하며 도구를 줄때까지 반복하게 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예외처리의 실제 영상입니다.</a:t>
            </a:r>
          </a:p>
          <a:p>
            <a:r>
              <a:rPr lang="en-US"/>
              <a:t>잡으면 멈추고 닿이면 멈추고 잘 동작하죠? 도구 결합역시 없는상태에서 줬다고 톡톡 아무리 쳐도 다시 릴리즈하며 도구를 주어주면 다음 동작을 하는 것을 확인 할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전체 동작을 순서대로 수행 하게 하였습니다</a:t>
            </a:r>
          </a:p>
          <a:p>
            <a:r>
              <a:rPr lang="en-US"/>
              <a:t>먼저 주조 부터 시작하여 단조 QC 작업을 실행 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한류 열풍으로 인해 다양한 한국문화가 사랑받으면서 무형문화에 대한 관심도 받고 있습니다만, 정작 국내에서 찬밥 신세임을 알게되었습니다.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‹#›이재만 장인분께서 문화기술을 유지하는 사명감이 있으시지만 본인의 자식까지는 고생 시키고 싶지 않다는 말씀을 하셨습니다.</a:t>
            </a:r>
          </a:p>
          <a:p>
            <a:r>
              <a:rPr lang="en-US"/>
              <a:t>이에 저희는 우리나라 문화기술을 유지 할 방법을 찾고자 해외 사례를 찾아보았습니다.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해외에 적용된 사례를 보면 대부분 머신으로 문화 복원 작업을 하고 디테일만 사람이 살리는 문화재 보존이라는 점에서 아쉬운 부분이 많았습니다.</a:t>
            </a:r>
          </a:p>
          <a:p>
            <a:r>
              <a:rPr lang="en-US"/>
              <a:t>하지만 다음페이지를 보시면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사우디 아라비아의 논문 협력봇과 고유문화 생산의 협업이란 내용이 저희 생각과 알맞다 생각하여 이와 유사하게 설계하여 진행 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힘이들거나 인간으로서 하기 어렵거나 혼자서 하기엔 힘든 작업을 협력 로봇과 편하게 진행 하는 것이 목표이며 이는 고유의 기술은 빼앗지 않고 노동력을 줄여주어 장인들에게도 좋은 반응이 있으리라 예상됩니다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‹#› 저희는 협동봇 D-0609를 사용하며 우분투 환경에서 ros2를 파이썬 언어로 작성하였으며 TCP통신을 사용합니다.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svg" Type="http://schemas.openxmlformats.org/officeDocument/2006/relationships/image"/><Relationship Id="rId17" Target="../media/image53.png" Type="http://schemas.openxmlformats.org/officeDocument/2006/relationships/image"/><Relationship Id="rId18" Target="../media/image54.svg" Type="http://schemas.openxmlformats.org/officeDocument/2006/relationships/image"/><Relationship Id="rId19" Target="../media/image55.png" Type="http://schemas.openxmlformats.org/officeDocument/2006/relationships/image"/><Relationship Id="rId2" Target="../notesSlides/notesSlide10.xml" Type="http://schemas.openxmlformats.org/officeDocument/2006/relationships/notesSlide"/><Relationship Id="rId20" Target="../media/image45.jpeg" Type="http://schemas.openxmlformats.org/officeDocument/2006/relationships/image"/><Relationship Id="rId21" Target="../media/image44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1.pn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18.png" Type="http://schemas.openxmlformats.org/officeDocument/2006/relationships/image"/><Relationship Id="rId15" Target="../media/image57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9.png" Type="http://schemas.openxmlformats.org/officeDocument/2006/relationships/image"/><Relationship Id="rId4" Target="../media/image56.png" Type="http://schemas.openxmlformats.org/officeDocument/2006/relationships/image"/><Relationship Id="rId5" Target="../media/image31.png" Type="http://schemas.openxmlformats.org/officeDocument/2006/relationships/image"/><Relationship Id="rId6" Target="../media/image20.png" Type="http://schemas.openxmlformats.org/officeDocument/2006/relationships/image"/><Relationship Id="rId7" Target="../media/image32.png" Type="http://schemas.openxmlformats.org/officeDocument/2006/relationships/image"/><Relationship Id="rId8" Target="../media/image21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9.png" Type="http://schemas.openxmlformats.org/officeDocument/2006/relationships/image"/><Relationship Id="rId4" Target="../media/image58.png" Type="http://schemas.openxmlformats.org/officeDocument/2006/relationships/image"/><Relationship Id="rId5" Target="../media/image56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3.png" Type="http://schemas.openxmlformats.org/officeDocument/2006/relationships/image"/><Relationship Id="rId17" Target="../media/image74.sv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62.png" Type="http://schemas.openxmlformats.org/officeDocument/2006/relationships/image"/><Relationship Id="rId4" Target="../media/image21.png" Type="http://schemas.openxmlformats.org/officeDocument/2006/relationships/image"/><Relationship Id="rId5" Target="../media/image18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8.pn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80.jpeg" Type="http://schemas.openxmlformats.org/officeDocument/2006/relationships/image"/><Relationship Id="rId4" Target="../media/VAGpXrHy9UM.mp4" Type="http://schemas.openxmlformats.org/officeDocument/2006/relationships/video"/><Relationship Id="rId5" Target="../media/VAGpXrHy9UM.mp4" Type="http://schemas.microsoft.com/office/2007/relationships/media"/><Relationship Id="rId6" Target="https://youtu.be/0qxd3fb7IeM?si=tgsep18L1R_kmwu4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jpeg" Type="http://schemas.openxmlformats.org/officeDocument/2006/relationships/image"/><Relationship Id="rId11" Target="../media/VAGpXYciX_s.mp4" Type="http://schemas.openxmlformats.org/officeDocument/2006/relationships/video"/><Relationship Id="rId12" Target="../media/VAGpXYciX_s.mp4" Type="http://schemas.microsoft.com/office/2007/relationships/media"/><Relationship Id="rId13" Target="../media/image88.jpeg" Type="http://schemas.openxmlformats.org/officeDocument/2006/relationships/image"/><Relationship Id="rId14" Target="../media/VAGpXRoF65w.mp4" Type="http://schemas.openxmlformats.org/officeDocument/2006/relationships/video"/><Relationship Id="rId15" Target="../media/VAGpXRoF65w.mp4" Type="http://schemas.microsoft.com/office/2007/relationships/media"/><Relationship Id="rId16" Target="../media/image89.jpeg" Type="http://schemas.openxmlformats.org/officeDocument/2006/relationships/image"/><Relationship Id="rId17" Target="../media/VAGpXQhDw_k.mp4" Type="http://schemas.openxmlformats.org/officeDocument/2006/relationships/video"/><Relationship Id="rId18" Target="../media/VAGpXQhDw_k.mp4" Type="http://schemas.microsoft.com/office/2007/relationships/media"/><Relationship Id="rId2" Target="../notesSlides/notesSlide19.xml" Type="http://schemas.openxmlformats.org/officeDocument/2006/relationships/notesSlide"/><Relationship Id="rId3" Target="../media/image81.png" Type="http://schemas.openxmlformats.org/officeDocument/2006/relationships/image"/><Relationship Id="rId4" Target="../media/image82.svg" Type="http://schemas.openxmlformats.org/officeDocument/2006/relationships/image"/><Relationship Id="rId5" Target="../media/image83.png" Type="http://schemas.openxmlformats.org/officeDocument/2006/relationships/image"/><Relationship Id="rId6" Target="../media/image84.svg" Type="http://schemas.openxmlformats.org/officeDocument/2006/relationships/image"/><Relationship Id="rId7" Target="../media/image85.png" Type="http://schemas.openxmlformats.org/officeDocument/2006/relationships/image"/><Relationship Id="rId8" Target="../media/image86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8.png" Type="http://schemas.openxmlformats.org/officeDocument/2006/relationships/image"/><Relationship Id="rId4" Target="../media/image93.jpeg" Type="http://schemas.openxmlformats.org/officeDocument/2006/relationships/image"/><Relationship Id="rId5" Target="../media/VAGpXHFjw5c.mp4" Type="http://schemas.openxmlformats.org/officeDocument/2006/relationships/video"/><Relationship Id="rId6" Target="../media/VAGpXHFjw5c.mp4" Type="http://schemas.microsoft.com/office/2007/relationships/media"/><Relationship Id="rId7" Target="../media/image9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8.png" Type="http://schemas.openxmlformats.org/officeDocument/2006/relationships/image"/><Relationship Id="rId4" Target="../media/image95.jpeg" Type="http://schemas.openxmlformats.org/officeDocument/2006/relationships/image"/><Relationship Id="rId5" Target="../media/VAGpS-h9ZU0.mp4" Type="http://schemas.openxmlformats.org/officeDocument/2006/relationships/video"/><Relationship Id="rId6" Target="../media/VAGpS-h9ZU0.mp4" Type="http://schemas.microsoft.com/office/2007/relationships/media"/><Relationship Id="rId7" Target="https://youtu.be/0qxd3fb7IeM?si=tgsep18L1R_kmwu4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96.jpeg" Type="http://schemas.openxmlformats.org/officeDocument/2006/relationships/image"/><Relationship Id="rId4" Target="../media/VAGpS-wTNmg.mp4" Type="http://schemas.openxmlformats.org/officeDocument/2006/relationships/video"/><Relationship Id="rId5" Target="../media/VAGpS-wTNmg.mp4" Type="http://schemas.microsoft.com/office/2007/relationships/media"/><Relationship Id="rId6" Target="https://www.youtube.com/watch?v=SxaQf4r5GzA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97.jpeg" Type="http://schemas.openxmlformats.org/officeDocument/2006/relationships/image"/><Relationship Id="rId4" Target="../media/VAGpTHmJoX0.mp4" Type="http://schemas.openxmlformats.org/officeDocument/2006/relationships/video"/><Relationship Id="rId5" Target="../media/VAGpTHmJoX0.mp4" Type="http://schemas.microsoft.com/office/2007/relationships/media"/><Relationship Id="rId6" Target="https://www.youtube.com/watch?v=UkEvBL3yfYE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98.jpeg" Type="http://schemas.openxmlformats.org/officeDocument/2006/relationships/image"/><Relationship Id="rId4" Target="../media/VAGpS6flsNM.mp4" Type="http://schemas.openxmlformats.org/officeDocument/2006/relationships/video"/><Relationship Id="rId5" Target="../media/VAGpS6flsNM.mp4" Type="http://schemas.microsoft.com/office/2007/relationships/media"/><Relationship Id="rId6" Target="https://www.youtube.com/watch?v=UkEvBL3yfYE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99.jpeg" Type="http://schemas.openxmlformats.org/officeDocument/2006/relationships/image"/><Relationship Id="rId4" Target="../media/VAGpcvq4xrs.mp4" Type="http://schemas.openxmlformats.org/officeDocument/2006/relationships/video"/><Relationship Id="rId5" Target="../media/VAGpcvq4xrs.mp4" Type="http://schemas.microsoft.com/office/2007/relationships/media"/><Relationship Id="rId6" Target="https://www.youtube.com/watch?v=UkEvBL3yfYE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00.png" Type="http://schemas.openxmlformats.org/officeDocument/2006/relationships/image"/><Relationship Id="rId4" Target="../media/image101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102.jpeg" Type="http://schemas.openxmlformats.org/officeDocument/2006/relationships/image"/><Relationship Id="rId4" Target="../media/VAGpYAHV7WA.mp4" Type="http://schemas.openxmlformats.org/officeDocument/2006/relationships/video"/><Relationship Id="rId5" Target="../media/VAGpYAHV7WA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8.png" Type="http://schemas.openxmlformats.org/officeDocument/2006/relationships/image"/><Relationship Id="rId4" Target="../media/image103.jpeg" Type="http://schemas.openxmlformats.org/officeDocument/2006/relationships/image"/><Relationship Id="rId5" Target="../media/VAGpcN5R-SE.mp4" Type="http://schemas.openxmlformats.org/officeDocument/2006/relationships/video"/><Relationship Id="rId6" Target="../media/VAGpcN5R-SE.mp4" Type="http://schemas.microsoft.com/office/2007/relationships/media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100.png" Type="http://schemas.openxmlformats.org/officeDocument/2006/relationships/image"/><Relationship Id="rId4" Target="../media/image101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18.png" Type="http://schemas.openxmlformats.org/officeDocument/2006/relationships/image"/><Relationship Id="rId4" Target="../media/image104.jpeg" Type="http://schemas.openxmlformats.org/officeDocument/2006/relationships/image"/><Relationship Id="rId5" Target="../media/VAGpY3rErQM.mp4" Type="http://schemas.openxmlformats.org/officeDocument/2006/relationships/video"/><Relationship Id="rId6" Target="../media/VAGpY3rErQM.mp4" Type="http://schemas.microsoft.com/office/2007/relationships/media"/><Relationship Id="rId7" Target="../media/image105.jpeg" Type="http://schemas.openxmlformats.org/officeDocument/2006/relationships/image"/><Relationship Id="rId8" Target="../media/VAGpY8QjMjE.mp4" Type="http://schemas.openxmlformats.org/officeDocument/2006/relationships/video"/><Relationship Id="rId9" Target="../media/VAGpY8QjMjE.mp4" Type="http://schemas.microsoft.com/office/2007/relationships/media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18.png" Type="http://schemas.openxmlformats.org/officeDocument/2006/relationships/image"/><Relationship Id="rId4" Target="../media/image106.jpeg" Type="http://schemas.openxmlformats.org/officeDocument/2006/relationships/image"/><Relationship Id="rId5" Target="../media/VAGpcbw4wPQ.mp4" Type="http://schemas.openxmlformats.org/officeDocument/2006/relationships/video"/><Relationship Id="rId6" Target="../media/VAGpcbw4wPQ.mp4" Type="http://schemas.microsoft.com/office/2007/relationships/media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30.pn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18.png" Type="http://schemas.openxmlformats.org/officeDocument/2006/relationships/image"/><Relationship Id="rId4" Target="../media/image109.png" Type="http://schemas.openxmlformats.org/officeDocument/2006/relationships/image"/><Relationship Id="rId5" Target="../media/image110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Relationship Id="rId3" Target="../media/image30.png" Type="http://schemas.openxmlformats.org/officeDocument/2006/relationships/image"/><Relationship Id="rId4" Target="../media/image107.png" Type="http://schemas.openxmlformats.org/officeDocument/2006/relationships/image"/><Relationship Id="rId5" Target="../media/image108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8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9.xml" Type="http://schemas.openxmlformats.org/officeDocument/2006/relationships/notesSlide"/><Relationship Id="rId3" Target="https://github.com/juntae02/cobots1.git" TargetMode="External" Type="http://schemas.openxmlformats.org/officeDocument/2006/relationships/hyperlink"/><Relationship Id="rId4" Target="../media/image30.png" Type="http://schemas.openxmlformats.org/officeDocument/2006/relationships/image"/><Relationship Id="rId5" Target="../media/image107.png" Type="http://schemas.openxmlformats.org/officeDocument/2006/relationships/image"/><Relationship Id="rId6" Target="../media/image108.png" Type="http://schemas.openxmlformats.org/officeDocument/2006/relationships/image"/><Relationship Id="rId7" Target="../media/image18.png" Type="http://schemas.openxmlformats.org/officeDocument/2006/relationships/image"/><Relationship Id="rId8" Target="https://github.com/juntae02/cobots1.gi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https://news.kbs.co.kr/news/pc/view/view.do?ncd=4519515" TargetMode="External" Type="http://schemas.openxmlformats.org/officeDocument/2006/relationships/hyperlink"/><Relationship Id="rId2" Target="../notesSlides/notesSlide4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7.png" Type="http://schemas.openxmlformats.org/officeDocument/2006/relationships/image"/><Relationship Id="rId13" Target="https://www.youtube.com/watch?v=UkEvBL3yfYE" TargetMode="External" Type="http://schemas.openxmlformats.org/officeDocument/2006/relationships/hyperlink"/><Relationship Id="rId14" Target="https://news.kbs.co.kr/news/pc/view/view.do?ncd=4519515" TargetMode="External" Type="http://schemas.openxmlformats.org/officeDocument/2006/relationships/hyperlink"/><Relationship Id="rId2" Target="../notesSlides/notesSlide5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8.png" Type="http://schemas.openxmlformats.org/officeDocument/2006/relationships/image"/><Relationship Id="rId13" Target="https://jmids.avestia.com/2024/013.html" TargetMode="External" Type="http://schemas.openxmlformats.org/officeDocument/2006/relationships/hyperlink"/><Relationship Id="rId2" Target="../notesSlides/notesSlide6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9.png" Type="http://schemas.openxmlformats.org/officeDocument/2006/relationships/image"/><Relationship Id="rId13" Target="https://jmids.avestia.com/2024/013.html" TargetMode="External" Type="http://schemas.openxmlformats.org/officeDocument/2006/relationships/hyperlink"/><Relationship Id="rId14" Target="https://jmids.avestia.com/2024/013.html" TargetMode="External" Type="http://schemas.openxmlformats.org/officeDocument/2006/relationships/hyperlink"/><Relationship Id="rId15" Target="https://jmids.avestia.com/2024/013.html" TargetMode="External" Type="http://schemas.openxmlformats.org/officeDocument/2006/relationships/hyperlink"/><Relationship Id="rId16" Target="https://jmids.avestia.com/2024/013.html" TargetMode="External" Type="http://schemas.openxmlformats.org/officeDocument/2006/relationships/hyperlink"/><Relationship Id="rId2" Target="../notesSlides/notesSlide7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1.pn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30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31.png" Type="http://schemas.openxmlformats.org/officeDocument/2006/relationships/image"/><Relationship Id="rId7" Target="../media/image20.png" Type="http://schemas.openxmlformats.org/officeDocument/2006/relationships/image"/><Relationship Id="rId8" Target="../media/image32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18.png" Type="http://schemas.openxmlformats.org/officeDocument/2006/relationships/image"/><Relationship Id="rId15" Target="../media/image43.png" Type="http://schemas.openxmlformats.org/officeDocument/2006/relationships/image"/><Relationship Id="rId16" Target="../media/image44.jpeg" Type="http://schemas.openxmlformats.org/officeDocument/2006/relationships/image"/><Relationship Id="rId17" Target="../media/image45.jpe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3" t="0" r="-1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500384" y="-19050"/>
            <a:ext cx="2787616" cy="3255446"/>
            <a:chOff x="0" y="0"/>
            <a:chExt cx="3716821" cy="43405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16782" cy="4340606"/>
            </a:xfrm>
            <a:custGeom>
              <a:avLst/>
              <a:gdLst/>
              <a:ahLst/>
              <a:cxnLst/>
              <a:rect r="r" b="b" t="t" l="l"/>
              <a:pathLst>
                <a:path h="4340606" w="3716782">
                  <a:moveTo>
                    <a:pt x="0" y="0"/>
                  </a:moveTo>
                  <a:lnTo>
                    <a:pt x="3716782" y="0"/>
                  </a:lnTo>
                  <a:lnTo>
                    <a:pt x="3716782" y="4340606"/>
                  </a:lnTo>
                  <a:lnTo>
                    <a:pt x="0" y="4340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032" t="0" r="-1003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35038" y="2072425"/>
            <a:ext cx="9151699" cy="53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10">
                <a:solidFill>
                  <a:srgbClr val="3F3F3F"/>
                </a:solidFill>
                <a:latin typeface="Mandali"/>
                <a:ea typeface="Mandali"/>
                <a:cs typeface="Mandali"/>
                <a:sym typeface="Mandali"/>
              </a:rPr>
              <a:t>[두산로보틱스] 지능형 로보틱스 엔지니어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646366"/>
            <a:chOff x="0" y="0"/>
            <a:chExt cx="24384000" cy="8618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861822"/>
            </a:xfrm>
            <a:custGeom>
              <a:avLst/>
              <a:gdLst/>
              <a:ahLst/>
              <a:cxnLst/>
              <a:rect r="r" b="b" t="t" l="l"/>
              <a:pathLst>
                <a:path h="86182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61822"/>
                  </a:lnTo>
                  <a:lnTo>
                    <a:pt x="0" y="861822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7144"/>
            <a:ext cx="18288000" cy="639185"/>
            <a:chOff x="0" y="0"/>
            <a:chExt cx="24384000" cy="8522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852247"/>
            </a:xfrm>
            <a:custGeom>
              <a:avLst/>
              <a:gdLst/>
              <a:ahLst/>
              <a:cxnLst/>
              <a:rect r="r" b="b" t="t" l="l"/>
              <a:pathLst>
                <a:path h="85224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852247"/>
                  </a:lnTo>
                  <a:lnTo>
                    <a:pt x="0" y="852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4384000" cy="8427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79"/>
                </a:lnSpc>
              </a:pPr>
              <a:r>
                <a:rPr lang="en-US" sz="2400" spc="9">
                  <a:solidFill>
                    <a:srgbClr val="3378C8"/>
                  </a:solidFill>
                  <a:latin typeface="Mandali"/>
                  <a:ea typeface="Mandali"/>
                  <a:cs typeface="Mandali"/>
                  <a:sym typeface="Mandali"/>
                </a:rPr>
                <a:t>K-Digital Training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40045" y="5872732"/>
            <a:ext cx="11204960" cy="5524090"/>
            <a:chOff x="0" y="0"/>
            <a:chExt cx="14939947" cy="73654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939899" cy="7365492"/>
            </a:xfrm>
            <a:custGeom>
              <a:avLst/>
              <a:gdLst/>
              <a:ahLst/>
              <a:cxnLst/>
              <a:rect r="r" b="b" t="t" l="l"/>
              <a:pathLst>
                <a:path h="7365492" w="14939899">
                  <a:moveTo>
                    <a:pt x="0" y="0"/>
                  </a:moveTo>
                  <a:lnTo>
                    <a:pt x="14939899" y="0"/>
                  </a:lnTo>
                  <a:lnTo>
                    <a:pt x="14939899" y="7365492"/>
                  </a:lnTo>
                  <a:lnTo>
                    <a:pt x="0" y="7365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008" r="0" b="-3007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1844500"/>
            <a:ext cx="9924536" cy="8461942"/>
            <a:chOff x="0" y="0"/>
            <a:chExt cx="13232715" cy="112825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32764" cy="11282553"/>
            </a:xfrm>
            <a:custGeom>
              <a:avLst/>
              <a:gdLst/>
              <a:ahLst/>
              <a:cxnLst/>
              <a:rect r="r" b="b" t="t" l="l"/>
              <a:pathLst>
                <a:path h="11282553" w="13232764">
                  <a:moveTo>
                    <a:pt x="0" y="0"/>
                  </a:moveTo>
                  <a:lnTo>
                    <a:pt x="13232764" y="0"/>
                  </a:lnTo>
                  <a:lnTo>
                    <a:pt x="13232764" y="11282553"/>
                  </a:lnTo>
                  <a:lnTo>
                    <a:pt x="0" y="11282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24" t="0" r="-2723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94572" y="3266019"/>
            <a:ext cx="1570825" cy="1571203"/>
          </a:xfrm>
          <a:custGeom>
            <a:avLst/>
            <a:gdLst/>
            <a:ahLst/>
            <a:cxnLst/>
            <a:rect r="r" b="b" t="t" l="l"/>
            <a:pathLst>
              <a:path h="1571203" w="1570825">
                <a:moveTo>
                  <a:pt x="0" y="0"/>
                </a:moveTo>
                <a:lnTo>
                  <a:pt x="1570825" y="0"/>
                </a:lnTo>
                <a:lnTo>
                  <a:pt x="1570825" y="1571203"/>
                </a:lnTo>
                <a:lnTo>
                  <a:pt x="0" y="15712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" t="0" r="-12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793344" y="8263471"/>
            <a:ext cx="503664" cy="503664"/>
            <a:chOff x="0" y="0"/>
            <a:chExt cx="671552" cy="6715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1576" cy="671576"/>
            </a:xfrm>
            <a:custGeom>
              <a:avLst/>
              <a:gdLst/>
              <a:ahLst/>
              <a:cxnLst/>
              <a:rect r="r" b="b" t="t" l="l"/>
              <a:pathLst>
                <a:path h="671576" w="671576">
                  <a:moveTo>
                    <a:pt x="0" y="0"/>
                  </a:moveTo>
                  <a:lnTo>
                    <a:pt x="671576" y="0"/>
                  </a:lnTo>
                  <a:lnTo>
                    <a:pt x="671576" y="671576"/>
                  </a:lnTo>
                  <a:lnTo>
                    <a:pt x="0" y="671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3" b="3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79985" y="8727834"/>
            <a:ext cx="482438" cy="482438"/>
            <a:chOff x="0" y="0"/>
            <a:chExt cx="643251" cy="64325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3255" cy="643255"/>
            </a:xfrm>
            <a:custGeom>
              <a:avLst/>
              <a:gdLst/>
              <a:ahLst/>
              <a:cxnLst/>
              <a:rect r="r" b="b" t="t" l="l"/>
              <a:pathLst>
                <a:path h="643255" w="643255">
                  <a:moveTo>
                    <a:pt x="0" y="0"/>
                  </a:moveTo>
                  <a:lnTo>
                    <a:pt x="643255" y="0"/>
                  </a:lnTo>
                  <a:lnTo>
                    <a:pt x="643255" y="643255"/>
                  </a:lnTo>
                  <a:lnTo>
                    <a:pt x="0" y="643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-10800000">
            <a:off x="10505166" y="5504451"/>
            <a:ext cx="2848817" cy="1194497"/>
            <a:chOff x="0" y="0"/>
            <a:chExt cx="3798423" cy="1592663"/>
          </a:xfrm>
        </p:grpSpPr>
        <p:sp>
          <p:nvSpPr>
            <p:cNvPr name="Freeform 22" id="22"/>
            <p:cNvSpPr/>
            <p:nvPr/>
          </p:nvSpPr>
          <p:spPr>
            <a:xfrm flipH="true" flipV="false" rot="0">
              <a:off x="0" y="0"/>
              <a:ext cx="3798440" cy="1592673"/>
            </a:xfrm>
            <a:custGeom>
              <a:avLst/>
              <a:gdLst/>
              <a:ahLst/>
              <a:cxnLst/>
              <a:rect r="r" b="b" t="t" l="l"/>
              <a:pathLst>
                <a:path h="1592673" w="3798440">
                  <a:moveTo>
                    <a:pt x="3798440" y="0"/>
                  </a:moveTo>
                  <a:lnTo>
                    <a:pt x="0" y="0"/>
                  </a:lnTo>
                  <a:lnTo>
                    <a:pt x="0" y="1592673"/>
                  </a:lnTo>
                  <a:lnTo>
                    <a:pt x="3798440" y="1592673"/>
                  </a:lnTo>
                  <a:lnTo>
                    <a:pt x="3798440" y="0"/>
                  </a:lnTo>
                  <a:close/>
                </a:path>
              </a:pathLst>
            </a:custGeom>
            <a:blipFill>
              <a:blip r:embed="rId11"/>
              <a:stretch>
                <a:fillRect l="0" t="-6303" r="0" b="-6302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864737" y="5725428"/>
            <a:ext cx="7423263" cy="196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3600" spc="13">
                <a:solidFill>
                  <a:srgbClr val="FFFFFF"/>
                </a:solidFill>
                <a:latin typeface="Mandali"/>
                <a:ea typeface="Mandali"/>
                <a:cs typeface="Mandali"/>
                <a:sym typeface="Mandali"/>
              </a:rPr>
              <a:t>TEAM D-3</a:t>
            </a:r>
            <a:r>
              <a:rPr lang="en-US" sz="3600" spc="13">
                <a:solidFill>
                  <a:srgbClr val="3F3F3F"/>
                </a:solidFill>
                <a:latin typeface="Mandali"/>
                <a:ea typeface="Mandali"/>
                <a:cs typeface="Mandali"/>
                <a:sym typeface="Mandali"/>
              </a:rPr>
              <a:t>   두산 로벨스</a:t>
            </a:r>
          </a:p>
          <a:p>
            <a:pPr algn="l">
              <a:lnSpc>
                <a:spcPts val="4680"/>
              </a:lnSpc>
            </a:pPr>
          </a:p>
          <a:p>
            <a:pPr algn="l">
              <a:lnSpc>
                <a:spcPts val="4680"/>
              </a:lnSpc>
            </a:pPr>
            <a:r>
              <a:rPr lang="en-US" sz="2600" spc="10">
                <a:solidFill>
                  <a:srgbClr val="3F3F3F"/>
                </a:solidFill>
                <a:latin typeface="Mandali"/>
                <a:ea typeface="Mandali"/>
                <a:cs typeface="Mandali"/>
                <a:sym typeface="Mandali"/>
              </a:rPr>
              <a:t>박준태, 박정하, 이요셉, 제민수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64737" y="8543503"/>
            <a:ext cx="742326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3000" spc="10">
                <a:solidFill>
                  <a:srgbClr val="3F3F3F"/>
                </a:solidFill>
                <a:latin typeface="Mandali"/>
                <a:ea typeface="Mandali"/>
                <a:cs typeface="Mandali"/>
                <a:sym typeface="Mandali"/>
              </a:rPr>
              <a:t>[멘토] 김민수 강사님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86728" y="2990241"/>
            <a:ext cx="551454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999" spc="18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나의 완벽한 비서-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36383" y="3081325"/>
            <a:ext cx="7251617" cy="67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0"/>
              </a:lnSpc>
            </a:pPr>
            <a:r>
              <a:rPr lang="en-US" sz="4099" spc="15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장인 보조 협동 로봇(대장장이 편)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81385" y="4233337"/>
            <a:ext cx="10389007" cy="5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499" spc="13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ROS2를 활용한 로봇 자동화 공정 시스템 구현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27648">
            <a:off x="580493" y="8165014"/>
            <a:ext cx="280356" cy="311507"/>
            <a:chOff x="0" y="0"/>
            <a:chExt cx="373808" cy="4153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761" cy="415290"/>
            </a:xfrm>
            <a:custGeom>
              <a:avLst/>
              <a:gdLst/>
              <a:ahLst/>
              <a:cxnLst/>
              <a:rect r="r" b="b" t="t" l="l"/>
              <a:pathLst>
                <a:path h="415290" w="373761">
                  <a:moveTo>
                    <a:pt x="0" y="0"/>
                  </a:moveTo>
                  <a:lnTo>
                    <a:pt x="373761" y="0"/>
                  </a:lnTo>
                  <a:lnTo>
                    <a:pt x="373761" y="415290"/>
                  </a:lnTo>
                  <a:lnTo>
                    <a:pt x="0" y="41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4" t="0" r="-166" b="-1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892836"/>
            <a:ext cx="4372390" cy="4271637"/>
            <a:chOff x="0" y="0"/>
            <a:chExt cx="5829853" cy="56955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29808" cy="5695569"/>
            </a:xfrm>
            <a:custGeom>
              <a:avLst/>
              <a:gdLst/>
              <a:ahLst/>
              <a:cxnLst/>
              <a:rect r="r" b="b" t="t" l="l"/>
              <a:pathLst>
                <a:path h="5695569" w="5829808">
                  <a:moveTo>
                    <a:pt x="0" y="0"/>
                  </a:moveTo>
                  <a:lnTo>
                    <a:pt x="5829808" y="0"/>
                  </a:lnTo>
                  <a:lnTo>
                    <a:pt x="5829808" y="5695569"/>
                  </a:lnTo>
                  <a:lnTo>
                    <a:pt x="0" y="5695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994" t="0" r="-1899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8577" y="8902005"/>
            <a:ext cx="18288000" cy="1384995"/>
            <a:chOff x="0" y="0"/>
            <a:chExt cx="24384000" cy="18466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1846707"/>
            </a:xfrm>
            <a:custGeom>
              <a:avLst/>
              <a:gdLst/>
              <a:ahLst/>
              <a:cxnLst/>
              <a:rect r="r" b="b" t="t" l="l"/>
              <a:pathLst>
                <a:path h="184670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46707"/>
                  </a:lnTo>
                  <a:lnTo>
                    <a:pt x="0" y="184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20007" r="0" b="-32000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33010" y="3851162"/>
            <a:ext cx="3183460" cy="5414553"/>
          </a:xfrm>
          <a:custGeom>
            <a:avLst/>
            <a:gdLst/>
            <a:ahLst/>
            <a:cxnLst/>
            <a:rect r="r" b="b" t="t" l="l"/>
            <a:pathLst>
              <a:path h="5414553" w="3183460">
                <a:moveTo>
                  <a:pt x="0" y="0"/>
                </a:moveTo>
                <a:lnTo>
                  <a:pt x="3183460" y="0"/>
                </a:lnTo>
                <a:lnTo>
                  <a:pt x="3183460" y="5414553"/>
                </a:lnTo>
                <a:lnTo>
                  <a:pt x="0" y="5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8" t="0" r="-6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9789" y="3555755"/>
            <a:ext cx="632080" cy="547020"/>
          </a:xfrm>
          <a:custGeom>
            <a:avLst/>
            <a:gdLst/>
            <a:ahLst/>
            <a:cxnLst/>
            <a:rect r="r" b="b" t="t" l="l"/>
            <a:pathLst>
              <a:path h="547020" w="632080">
                <a:moveTo>
                  <a:pt x="0" y="0"/>
                </a:moveTo>
                <a:lnTo>
                  <a:pt x="632080" y="0"/>
                </a:lnTo>
                <a:lnTo>
                  <a:pt x="632080" y="547020"/>
                </a:lnTo>
                <a:lnTo>
                  <a:pt x="0" y="5470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4666750">
            <a:off x="1552626" y="3552430"/>
            <a:ext cx="459582" cy="481013"/>
            <a:chOff x="0" y="0"/>
            <a:chExt cx="612776" cy="641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FFD85C">
                    <a:alpha val="38823"/>
                  </a:srgbClr>
                </a:gs>
                <a:gs pos="69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033325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4391" y="6622331"/>
            <a:ext cx="3688784" cy="111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 spc="5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프로젝트 목적 </a:t>
            </a:r>
          </a:p>
          <a:p>
            <a:pPr algn="ctr">
              <a:lnSpc>
                <a:spcPts val="2376"/>
              </a:lnSpc>
            </a:pPr>
            <a:r>
              <a:rPr lang="en-US" sz="1800" spc="5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및 </a:t>
            </a:r>
          </a:p>
          <a:p>
            <a:pPr algn="ctr">
              <a:lnSpc>
                <a:spcPts val="2376"/>
              </a:lnSpc>
            </a:pPr>
            <a:r>
              <a:rPr lang="en-US" sz="1800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구체적인 실행 내역</a:t>
            </a:r>
          </a:p>
        </p:txBody>
      </p:sp>
      <p:grpSp>
        <p:nvGrpSpPr>
          <p:cNvPr name="Group 13" id="13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3583842" y="2153607"/>
            <a:ext cx="13708434" cy="6719823"/>
          </a:xfrm>
          <a:custGeom>
            <a:avLst/>
            <a:gdLst/>
            <a:ahLst/>
            <a:cxnLst/>
            <a:rect r="r" b="b" t="t" l="l"/>
            <a:pathLst>
              <a:path h="6719823" w="13708434">
                <a:moveTo>
                  <a:pt x="0" y="0"/>
                </a:moveTo>
                <a:lnTo>
                  <a:pt x="13708434" y="0"/>
                </a:lnTo>
                <a:lnTo>
                  <a:pt x="13708434" y="6719823"/>
                </a:lnTo>
                <a:lnTo>
                  <a:pt x="0" y="6719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271671" y="5744138"/>
            <a:ext cx="2243590" cy="2243590"/>
          </a:xfrm>
          <a:custGeom>
            <a:avLst/>
            <a:gdLst/>
            <a:ahLst/>
            <a:cxnLst/>
            <a:rect r="r" b="b" t="t" l="l"/>
            <a:pathLst>
              <a:path h="2243590" w="2243590">
                <a:moveTo>
                  <a:pt x="0" y="0"/>
                </a:moveTo>
                <a:lnTo>
                  <a:pt x="2243590" y="0"/>
                </a:lnTo>
                <a:lnTo>
                  <a:pt x="2243590" y="2243590"/>
                </a:lnTo>
                <a:lnTo>
                  <a:pt x="0" y="2243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645043" y="6251226"/>
            <a:ext cx="1536768" cy="1229414"/>
            <a:chOff x="0" y="0"/>
            <a:chExt cx="2049024" cy="16392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49018" cy="1639189"/>
            </a:xfrm>
            <a:custGeom>
              <a:avLst/>
              <a:gdLst/>
              <a:ahLst/>
              <a:cxnLst/>
              <a:rect r="r" b="b" t="t" l="l"/>
              <a:pathLst>
                <a:path h="1639189" w="2049018">
                  <a:moveTo>
                    <a:pt x="0" y="0"/>
                  </a:moveTo>
                  <a:lnTo>
                    <a:pt x="2049018" y="0"/>
                  </a:lnTo>
                  <a:lnTo>
                    <a:pt x="2049018" y="1639189"/>
                  </a:lnTo>
                  <a:lnTo>
                    <a:pt x="0" y="1639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57" r="0" b="-59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4008210" y="3829265"/>
            <a:ext cx="2345138" cy="2345138"/>
          </a:xfrm>
          <a:custGeom>
            <a:avLst/>
            <a:gdLst/>
            <a:ahLst/>
            <a:cxnLst/>
            <a:rect r="r" b="b" t="t" l="l"/>
            <a:pathLst>
              <a:path h="2345138" w="2345138">
                <a:moveTo>
                  <a:pt x="0" y="0"/>
                </a:moveTo>
                <a:lnTo>
                  <a:pt x="2345138" y="0"/>
                </a:lnTo>
                <a:lnTo>
                  <a:pt x="2345138" y="2345138"/>
                </a:lnTo>
                <a:lnTo>
                  <a:pt x="0" y="23451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508858" y="3835944"/>
            <a:ext cx="2293958" cy="2293958"/>
          </a:xfrm>
          <a:custGeom>
            <a:avLst/>
            <a:gdLst/>
            <a:ahLst/>
            <a:cxnLst/>
            <a:rect r="r" b="b" t="t" l="l"/>
            <a:pathLst>
              <a:path h="2293958" w="2293958">
                <a:moveTo>
                  <a:pt x="0" y="0"/>
                </a:moveTo>
                <a:lnTo>
                  <a:pt x="2293958" y="0"/>
                </a:lnTo>
                <a:lnTo>
                  <a:pt x="2293958" y="2293958"/>
                </a:lnTo>
                <a:lnTo>
                  <a:pt x="0" y="22939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322467" y="1732563"/>
            <a:ext cx="2243590" cy="2243590"/>
          </a:xfrm>
          <a:custGeom>
            <a:avLst/>
            <a:gdLst/>
            <a:ahLst/>
            <a:cxnLst/>
            <a:rect r="r" b="b" t="t" l="l"/>
            <a:pathLst>
              <a:path h="2243590" w="2243590">
                <a:moveTo>
                  <a:pt x="0" y="0"/>
                </a:moveTo>
                <a:lnTo>
                  <a:pt x="2243590" y="0"/>
                </a:lnTo>
                <a:lnTo>
                  <a:pt x="2243590" y="2243590"/>
                </a:lnTo>
                <a:lnTo>
                  <a:pt x="0" y="2243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560887" y="2012368"/>
            <a:ext cx="1766750" cy="1618785"/>
            <a:chOff x="0" y="0"/>
            <a:chExt cx="2355667" cy="215838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55723" cy="2158365"/>
            </a:xfrm>
            <a:custGeom>
              <a:avLst/>
              <a:gdLst/>
              <a:ahLst/>
              <a:cxnLst/>
              <a:rect r="r" b="b" t="t" l="l"/>
              <a:pathLst>
                <a:path h="2158365" w="2355723">
                  <a:moveTo>
                    <a:pt x="0" y="0"/>
                  </a:moveTo>
                  <a:lnTo>
                    <a:pt x="2355723" y="0"/>
                  </a:lnTo>
                  <a:lnTo>
                    <a:pt x="2355723" y="2158365"/>
                  </a:lnTo>
                  <a:lnTo>
                    <a:pt x="0" y="2158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-4570" r="2" b="-457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477161" y="5633176"/>
            <a:ext cx="3280184" cy="1270857"/>
            <a:chOff x="0" y="0"/>
            <a:chExt cx="4373579" cy="169447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33147" y="3175"/>
              <a:ext cx="4307332" cy="1688084"/>
            </a:xfrm>
            <a:custGeom>
              <a:avLst/>
              <a:gdLst/>
              <a:ahLst/>
              <a:cxnLst/>
              <a:rect r="r" b="b" t="t" l="l"/>
              <a:pathLst>
                <a:path h="1688084" w="4307332">
                  <a:moveTo>
                    <a:pt x="4307332" y="95250"/>
                  </a:moveTo>
                  <a:lnTo>
                    <a:pt x="35433" y="1688084"/>
                  </a:lnTo>
                  <a:lnTo>
                    <a:pt x="0" y="1592834"/>
                  </a:lnTo>
                  <a:lnTo>
                    <a:pt x="4271899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145413" y="5583282"/>
            <a:ext cx="3159596" cy="1315989"/>
            <a:chOff x="0" y="0"/>
            <a:chExt cx="4212795" cy="175465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27813" y="3175"/>
              <a:ext cx="4157218" cy="1748282"/>
            </a:xfrm>
            <a:custGeom>
              <a:avLst/>
              <a:gdLst/>
              <a:ahLst/>
              <a:cxnLst/>
              <a:rect r="r" b="b" t="t" l="l"/>
              <a:pathLst>
                <a:path h="1748282" w="4157218">
                  <a:moveTo>
                    <a:pt x="33274" y="0"/>
                  </a:moveTo>
                  <a:lnTo>
                    <a:pt x="4157218" y="1665859"/>
                  </a:lnTo>
                  <a:lnTo>
                    <a:pt x="4123944" y="1748282"/>
                  </a:lnTo>
                  <a:lnTo>
                    <a:pt x="0" y="82550"/>
                  </a:lnTo>
                  <a:close/>
                </a:path>
              </a:pathLst>
            </a:custGeom>
            <a:solidFill>
              <a:srgbClr val="DD2E44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561242" y="3888328"/>
            <a:ext cx="2189190" cy="218919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0"/>
              <a:stretch>
                <a:fillRect l="0" t="-13364" r="0" b="-13364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071036" y="3905435"/>
            <a:ext cx="2208492" cy="220849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628903" y="3575194"/>
            <a:ext cx="383514" cy="4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6560" y="4423376"/>
            <a:ext cx="2556362" cy="127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2"/>
              </a:lnSpc>
            </a:pPr>
            <a:r>
              <a:rPr lang="en-US" sz="2850" b="true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프로젝트</a:t>
            </a:r>
          </a:p>
          <a:p>
            <a:pPr algn="ctr">
              <a:lnSpc>
                <a:spcPts val="3762"/>
              </a:lnSpc>
            </a:pPr>
            <a:r>
              <a:rPr lang="en-US" sz="2850" b="true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구조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64153" y="216495"/>
            <a:ext cx="1900019" cy="15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04925" y="951662"/>
            <a:ext cx="31578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943898" y="5236210"/>
            <a:ext cx="2642805" cy="45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3065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tcp 신호 송수신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292105" y="5277380"/>
            <a:ext cx="1244222" cy="46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3165" spc="11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명령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657039" y="6165076"/>
            <a:ext cx="1997595" cy="671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7"/>
              </a:lnSpc>
            </a:pPr>
            <a:r>
              <a:rPr lang="en-US" sz="39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협동로봇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773175" y="6333236"/>
            <a:ext cx="2953332" cy="53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</a:pPr>
            <a:r>
              <a:rPr lang="en-US" sz="30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TCP CLIENT APP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77955" y="3972190"/>
            <a:ext cx="1888080" cy="92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4827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공유기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724827" y="7835328"/>
            <a:ext cx="1790433" cy="68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6"/>
              </a:lnSpc>
            </a:pPr>
            <a:r>
              <a:rPr lang="en-US" sz="351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Server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-6939650">
            <a:off x="2571" y="8295849"/>
            <a:ext cx="2178633" cy="1376046"/>
            <a:chOff x="0" y="0"/>
            <a:chExt cx="2904844" cy="18347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04871" cy="1834769"/>
            </a:xfrm>
            <a:custGeom>
              <a:avLst/>
              <a:gdLst/>
              <a:ahLst/>
              <a:cxnLst/>
              <a:rect r="r" b="b" t="t" l="l"/>
              <a:pathLst>
                <a:path h="1834769" w="2904871">
                  <a:moveTo>
                    <a:pt x="0" y="0"/>
                  </a:moveTo>
                  <a:lnTo>
                    <a:pt x="2904871" y="0"/>
                  </a:lnTo>
                  <a:lnTo>
                    <a:pt x="2904871" y="1834769"/>
                  </a:lnTo>
                  <a:lnTo>
                    <a:pt x="0" y="18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878" t="0" r="-26878" b="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434300">
            <a:off x="12931649" y="7143325"/>
            <a:ext cx="5565590" cy="2804224"/>
            <a:chOff x="0" y="0"/>
            <a:chExt cx="7420787" cy="37389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20737" cy="3739007"/>
            </a:xfrm>
            <a:custGeom>
              <a:avLst/>
              <a:gdLst/>
              <a:ahLst/>
              <a:cxnLst/>
              <a:rect r="r" b="b" t="t" l="l"/>
              <a:pathLst>
                <a:path h="3739007" w="7420737">
                  <a:moveTo>
                    <a:pt x="0" y="0"/>
                  </a:moveTo>
                  <a:lnTo>
                    <a:pt x="7420737" y="0"/>
                  </a:lnTo>
                  <a:lnTo>
                    <a:pt x="7420737" y="3739007"/>
                  </a:lnTo>
                  <a:lnTo>
                    <a:pt x="0" y="373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4" r="0" b="-1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535303" y="4746876"/>
            <a:ext cx="267891" cy="267891"/>
            <a:chOff x="0" y="0"/>
            <a:chExt cx="357188" cy="3571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57251" cy="357251"/>
            </a:xfrm>
            <a:custGeom>
              <a:avLst/>
              <a:gdLst/>
              <a:ahLst/>
              <a:cxnLst/>
              <a:rect r="r" b="b" t="t" l="l"/>
              <a:pathLst>
                <a:path h="357251" w="357251">
                  <a:moveTo>
                    <a:pt x="0" y="0"/>
                  </a:moveTo>
                  <a:lnTo>
                    <a:pt x="357251" y="0"/>
                  </a:lnTo>
                  <a:lnTo>
                    <a:pt x="357251" y="357251"/>
                  </a:lnTo>
                  <a:lnTo>
                    <a:pt x="0" y="35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7" b="17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327648">
            <a:off x="580493" y="8165014"/>
            <a:ext cx="280356" cy="311507"/>
            <a:chOff x="0" y="0"/>
            <a:chExt cx="373808" cy="4153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3761" cy="415290"/>
            </a:xfrm>
            <a:custGeom>
              <a:avLst/>
              <a:gdLst/>
              <a:ahLst/>
              <a:cxnLst/>
              <a:rect r="r" b="b" t="t" l="l"/>
              <a:pathLst>
                <a:path h="415290" w="373761">
                  <a:moveTo>
                    <a:pt x="0" y="0"/>
                  </a:moveTo>
                  <a:lnTo>
                    <a:pt x="373761" y="0"/>
                  </a:lnTo>
                  <a:lnTo>
                    <a:pt x="373761" y="415290"/>
                  </a:lnTo>
                  <a:lnTo>
                    <a:pt x="0" y="41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4" t="0" r="-166" b="-1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6524514" y="7354796"/>
            <a:ext cx="1763484" cy="1169983"/>
            <a:chOff x="0" y="0"/>
            <a:chExt cx="2351312" cy="15599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1278" cy="1559941"/>
            </a:xfrm>
            <a:custGeom>
              <a:avLst/>
              <a:gdLst/>
              <a:ahLst/>
              <a:cxnLst/>
              <a:rect r="r" b="b" t="t" l="l"/>
              <a:pathLst>
                <a:path h="1559941" w="2351278">
                  <a:moveTo>
                    <a:pt x="0" y="0"/>
                  </a:moveTo>
                  <a:lnTo>
                    <a:pt x="2351278" y="0"/>
                  </a:lnTo>
                  <a:lnTo>
                    <a:pt x="2351278" y="1559941"/>
                  </a:lnTo>
                  <a:lnTo>
                    <a:pt x="0" y="1559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1460" t="0" r="-31461" b="-2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4892836"/>
            <a:ext cx="4372390" cy="4271637"/>
            <a:chOff x="0" y="0"/>
            <a:chExt cx="5829853" cy="56955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29808" cy="5695569"/>
            </a:xfrm>
            <a:custGeom>
              <a:avLst/>
              <a:gdLst/>
              <a:ahLst/>
              <a:cxnLst/>
              <a:rect r="r" b="b" t="t" l="l"/>
              <a:pathLst>
                <a:path h="5695569" w="5829808">
                  <a:moveTo>
                    <a:pt x="0" y="0"/>
                  </a:moveTo>
                  <a:lnTo>
                    <a:pt x="5829808" y="0"/>
                  </a:lnTo>
                  <a:lnTo>
                    <a:pt x="5829808" y="5695569"/>
                  </a:lnTo>
                  <a:lnTo>
                    <a:pt x="0" y="5695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8994" t="0" r="-18995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8902005"/>
            <a:ext cx="18288000" cy="1384995"/>
            <a:chOff x="0" y="0"/>
            <a:chExt cx="24384000" cy="18466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384000" cy="1846707"/>
            </a:xfrm>
            <a:custGeom>
              <a:avLst/>
              <a:gdLst/>
              <a:ahLst/>
              <a:cxnLst/>
              <a:rect r="r" b="b" t="t" l="l"/>
              <a:pathLst>
                <a:path h="184670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46707"/>
                  </a:lnTo>
                  <a:lnTo>
                    <a:pt x="0" y="184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20007" r="0" b="-320005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81898" y="3851162"/>
            <a:ext cx="3183460" cy="5414553"/>
          </a:xfrm>
          <a:custGeom>
            <a:avLst/>
            <a:gdLst/>
            <a:ahLst/>
            <a:cxnLst/>
            <a:rect r="r" b="b" t="t" l="l"/>
            <a:pathLst>
              <a:path h="5414553" w="3183460">
                <a:moveTo>
                  <a:pt x="0" y="0"/>
                </a:moveTo>
                <a:lnTo>
                  <a:pt x="3183460" y="0"/>
                </a:lnTo>
                <a:lnTo>
                  <a:pt x="3183460" y="5414553"/>
                </a:lnTo>
                <a:lnTo>
                  <a:pt x="0" y="5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68" t="0" r="-68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62758" y="3555755"/>
            <a:ext cx="632080" cy="547020"/>
          </a:xfrm>
          <a:custGeom>
            <a:avLst/>
            <a:gdLst/>
            <a:ahLst/>
            <a:cxnLst/>
            <a:rect r="r" b="b" t="t" l="l"/>
            <a:pathLst>
              <a:path h="547020" w="632080">
                <a:moveTo>
                  <a:pt x="0" y="0"/>
                </a:moveTo>
                <a:lnTo>
                  <a:pt x="632080" y="0"/>
                </a:lnTo>
                <a:lnTo>
                  <a:pt x="632080" y="547020"/>
                </a:lnTo>
                <a:lnTo>
                  <a:pt x="0" y="5470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4666750">
            <a:off x="1505595" y="3552430"/>
            <a:ext cx="459582" cy="481013"/>
            <a:chOff x="0" y="0"/>
            <a:chExt cx="612776" cy="6413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6" id="26"/>
          <p:cNvGrpSpPr/>
          <p:nvPr/>
        </p:nvGrpSpPr>
        <p:grpSpPr>
          <a:xfrm rot="287200">
            <a:off x="1586082" y="6371143"/>
            <a:ext cx="361487" cy="19050"/>
            <a:chOff x="0" y="0"/>
            <a:chExt cx="481983" cy="25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81965" cy="25400"/>
            </a:xfrm>
            <a:custGeom>
              <a:avLst/>
              <a:gdLst/>
              <a:ahLst/>
              <a:cxnLst/>
              <a:rect r="r" b="b" t="t" l="l"/>
              <a:pathLst>
                <a:path h="25400" w="481965">
                  <a:moveTo>
                    <a:pt x="12700" y="0"/>
                  </a:moveTo>
                  <a:lnTo>
                    <a:pt x="469265" y="0"/>
                  </a:lnTo>
                  <a:cubicBezTo>
                    <a:pt x="476250" y="0"/>
                    <a:pt x="481965" y="5715"/>
                    <a:pt x="481965" y="12700"/>
                  </a:cubicBezTo>
                  <a:cubicBezTo>
                    <a:pt x="481965" y="19685"/>
                    <a:pt x="476250" y="25400"/>
                    <a:pt x="4692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3098073" y="2890069"/>
            <a:ext cx="13802687" cy="275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</a:p>
          <a:p>
            <a:pPr algn="l" marL="708663" indent="-236221" lvl="2">
              <a:lnSpc>
                <a:spcPts val="5270"/>
              </a:lnSpc>
              <a:buAutoNum type="arabicPeriod" startAt="1"/>
            </a:pPr>
            <a:r>
              <a:rPr lang="en-US" sz="3099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 노동으로 인한 피로도 대폭 감소</a:t>
            </a:r>
          </a:p>
          <a:p>
            <a:pPr algn="l" marL="708663" indent="-236221" lvl="2">
              <a:lnSpc>
                <a:spcPts val="5270"/>
              </a:lnSpc>
              <a:buAutoNum type="arabicPeriod" startAt="1"/>
            </a:pPr>
            <a:r>
              <a:rPr lang="en-US" sz="3099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 로봇 투입으로 생산성 증가</a:t>
            </a:r>
          </a:p>
          <a:p>
            <a:pPr algn="l" marL="708663" indent="-236221" lvl="2">
              <a:lnSpc>
                <a:spcPts val="5270"/>
              </a:lnSpc>
              <a:buAutoNum type="arabicPeriod" startAt="1"/>
            </a:pPr>
            <a:r>
              <a:rPr lang="en-US" sz="3099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 젊은이들의 관심 증가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30" id="30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4">
                <a:alphaModFix amt="27000"/>
              </a:blip>
              <a:stretch>
                <a:fillRect l="0" t="-136430" r="0" b="-136442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413138" y="3075195"/>
            <a:ext cx="1423016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기대 효과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3403572" y="3109144"/>
            <a:ext cx="3228507" cy="57150"/>
            <a:chOff x="0" y="0"/>
            <a:chExt cx="4304676" cy="76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25273" y="0"/>
              <a:ext cx="4254119" cy="76200"/>
            </a:xfrm>
            <a:custGeom>
              <a:avLst/>
              <a:gdLst/>
              <a:ahLst/>
              <a:cxnLst/>
              <a:rect r="r" b="b" t="t" l="l"/>
              <a:pathLst>
                <a:path h="76200" w="4254119">
                  <a:moveTo>
                    <a:pt x="4254119" y="50800"/>
                  </a:moveTo>
                  <a:lnTo>
                    <a:pt x="254" y="76200"/>
                  </a:lnTo>
                  <a:lnTo>
                    <a:pt x="0" y="25400"/>
                  </a:lnTo>
                  <a:lnTo>
                    <a:pt x="4253865" y="0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3403613" y="5942243"/>
            <a:ext cx="5890064" cy="38100"/>
            <a:chOff x="0" y="0"/>
            <a:chExt cx="7853419" cy="50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25400" y="0"/>
              <a:ext cx="7802626" cy="50800"/>
            </a:xfrm>
            <a:custGeom>
              <a:avLst/>
              <a:gdLst/>
              <a:ahLst/>
              <a:cxnLst/>
              <a:rect r="r" b="b" t="t" l="l"/>
              <a:pathLst>
                <a:path h="50800" w="7802626">
                  <a:moveTo>
                    <a:pt x="7802626" y="50800"/>
                  </a:moveTo>
                  <a:lnTo>
                    <a:pt x="0" y="50800"/>
                  </a:lnTo>
                  <a:lnTo>
                    <a:pt x="0" y="0"/>
                  </a:lnTo>
                  <a:lnTo>
                    <a:pt x="7802626" y="0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1172568" y="1879257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59" y="0"/>
                </a:lnTo>
                <a:lnTo>
                  <a:pt x="6716859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64153" y="216496"/>
            <a:ext cx="1900019" cy="15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81872" y="3575194"/>
            <a:ext cx="383514" cy="45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84562" y="4556726"/>
            <a:ext cx="2556362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활용방안 및</a:t>
            </a:r>
          </a:p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기대 효과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5095" y="6646203"/>
            <a:ext cx="3183460" cy="141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프로젝트 산출물의</a:t>
            </a:r>
          </a:p>
          <a:p>
            <a:pPr algn="ctr">
              <a:lnSpc>
                <a:spcPts val="2376"/>
              </a:lnSpc>
            </a:pPr>
            <a:r>
              <a:rPr lang="en-US" sz="1800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기대 효용</a:t>
            </a:r>
          </a:p>
          <a:p>
            <a:pPr algn="ctr">
              <a:lnSpc>
                <a:spcPts val="2376"/>
              </a:lnSpc>
            </a:pPr>
            <a:r>
              <a:rPr lang="en-US" sz="1800" spc="5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및</a:t>
            </a:r>
          </a:p>
          <a:p>
            <a:pPr algn="ctr">
              <a:lnSpc>
                <a:spcPts val="2376"/>
              </a:lnSpc>
            </a:pPr>
            <a:r>
              <a:rPr lang="en-US" sz="1800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비즈니스 실무 활용성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004925" y="951662"/>
            <a:ext cx="1423016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413138" y="6025613"/>
            <a:ext cx="1423016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비즈니스 실무 활용성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098073" y="6823808"/>
            <a:ext cx="10067614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8660" indent="-236220" lvl="2">
              <a:lnSpc>
                <a:spcPts val="5270"/>
              </a:lnSpc>
              <a:buAutoNum type="arabicPeriod" startAt="1"/>
            </a:pPr>
            <a:r>
              <a:rPr lang="en-US" sz="3099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생산성 증가로 인한 판매 수익 증가</a:t>
            </a:r>
          </a:p>
          <a:p>
            <a:pPr algn="l" marL="708659" indent="-236220" lvl="2">
              <a:lnSpc>
                <a:spcPts val="5269"/>
              </a:lnSpc>
              <a:buAutoNum type="arabicPeriod" startAt="1"/>
            </a:pPr>
            <a:r>
              <a:rPr lang="en-US" sz="3099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전통 문화의 유지 및 개발성 증가 </a:t>
            </a:r>
          </a:p>
          <a:p>
            <a:pPr algn="l" marL="708660" indent="-236220" lvl="2">
              <a:lnSpc>
                <a:spcPts val="5270"/>
              </a:lnSpc>
              <a:buAutoNum type="arabicPeriod" startAt="1"/>
            </a:pPr>
            <a:r>
              <a:rPr lang="en-US" sz="3099" spc="9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 후계자 양성에 집중 가능</a:t>
            </a:r>
          </a:p>
          <a:p>
            <a:pPr algn="l" marL="708660" indent="-236220" lvl="2">
              <a:lnSpc>
                <a:spcPts val="5270"/>
              </a:lnSpc>
            </a:pPr>
          </a:p>
        </p:txBody>
      </p:sp>
      <p:grpSp>
        <p:nvGrpSpPr>
          <p:cNvPr name="Group 45" id="45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산출물의</a:t>
              </a: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 기대효과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5185" y="7730197"/>
            <a:ext cx="7851950" cy="217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587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 구성 역할 및 </a:t>
            </a:r>
          </a:p>
          <a:p>
            <a:pPr algn="l">
              <a:lnSpc>
                <a:spcPts val="8221"/>
              </a:lnSpc>
            </a:pPr>
            <a:r>
              <a:rPr lang="en-US" sz="587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절차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4153" y="216496"/>
            <a:ext cx="1900019" cy="15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773070" y="4038600"/>
          <a:ext cx="16814800" cy="5473700"/>
        </p:xfrm>
        <a:graphic>
          <a:graphicData uri="http://schemas.openxmlformats.org/drawingml/2006/table">
            <a:tbl>
              <a:tblPr/>
              <a:tblGrid>
                <a:gridCol w="3362791"/>
                <a:gridCol w="2224209"/>
                <a:gridCol w="11227800"/>
              </a:tblGrid>
              <a:tr h="8590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훈련생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역할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담당 업무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</a:tr>
              <a:tr h="11536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박정하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팀원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36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이요셉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팀원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36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제민수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팀원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36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박준태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20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조장</a:t>
                      </a: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50" marR="91450" marT="91450" marB="91450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1" id="11"/>
          <p:cNvGrpSpPr/>
          <p:nvPr/>
        </p:nvGrpSpPr>
        <p:grpSpPr>
          <a:xfrm rot="-6939650">
            <a:off x="2571" y="8295849"/>
            <a:ext cx="2178633" cy="1376046"/>
            <a:chOff x="0" y="0"/>
            <a:chExt cx="2904844" cy="18347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04871" cy="1834769"/>
            </a:xfrm>
            <a:custGeom>
              <a:avLst/>
              <a:gdLst/>
              <a:ahLst/>
              <a:cxnLst/>
              <a:rect r="r" b="b" t="t" l="l"/>
              <a:pathLst>
                <a:path h="1834769" w="2904871">
                  <a:moveTo>
                    <a:pt x="0" y="0"/>
                  </a:moveTo>
                  <a:lnTo>
                    <a:pt x="2904871" y="0"/>
                  </a:lnTo>
                  <a:lnTo>
                    <a:pt x="2904871" y="1834769"/>
                  </a:lnTo>
                  <a:lnTo>
                    <a:pt x="0" y="18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878" t="0" r="-26878" b="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706680" y="9189976"/>
            <a:ext cx="164938" cy="164939"/>
            <a:chOff x="0" y="0"/>
            <a:chExt cx="219917" cy="2199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964" cy="219964"/>
            </a:xfrm>
            <a:custGeom>
              <a:avLst/>
              <a:gdLst/>
              <a:ahLst/>
              <a:cxnLst/>
              <a:rect r="r" b="b" t="t" l="l"/>
              <a:pathLst>
                <a:path h="219964" w="219964">
                  <a:moveTo>
                    <a:pt x="0" y="0"/>
                  </a:moveTo>
                  <a:lnTo>
                    <a:pt x="219964" y="0"/>
                  </a:lnTo>
                  <a:lnTo>
                    <a:pt x="219964" y="219964"/>
                  </a:lnTo>
                  <a:lnTo>
                    <a:pt x="0" y="219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20" b="2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434300">
            <a:off x="12931649" y="7143325"/>
            <a:ext cx="5565590" cy="2804224"/>
            <a:chOff x="0" y="0"/>
            <a:chExt cx="7420787" cy="37389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420737" cy="3739007"/>
            </a:xfrm>
            <a:custGeom>
              <a:avLst/>
              <a:gdLst/>
              <a:ahLst/>
              <a:cxnLst/>
              <a:rect r="r" b="b" t="t" l="l"/>
              <a:pathLst>
                <a:path h="3739007" w="7420737">
                  <a:moveTo>
                    <a:pt x="0" y="0"/>
                  </a:moveTo>
                  <a:lnTo>
                    <a:pt x="7420737" y="0"/>
                  </a:lnTo>
                  <a:lnTo>
                    <a:pt x="7420737" y="3739007"/>
                  </a:lnTo>
                  <a:lnTo>
                    <a:pt x="0" y="373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4" r="0" b="-13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748480" y="7520681"/>
            <a:ext cx="2539555" cy="2059400"/>
            <a:chOff x="0" y="0"/>
            <a:chExt cx="3386074" cy="274586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386074" cy="2745867"/>
            </a:xfrm>
            <a:custGeom>
              <a:avLst/>
              <a:gdLst/>
              <a:ahLst/>
              <a:cxnLst/>
              <a:rect r="r" b="b" t="t" l="l"/>
              <a:pathLst>
                <a:path h="2745867" w="3386074">
                  <a:moveTo>
                    <a:pt x="3386074" y="2745867"/>
                  </a:moveTo>
                  <a:lnTo>
                    <a:pt x="3386074" y="0"/>
                  </a:lnTo>
                  <a:lnTo>
                    <a:pt x="0" y="2745867"/>
                  </a:lnTo>
                  <a:close/>
                </a:path>
              </a:pathLst>
            </a:custGeom>
            <a:solidFill>
              <a:srgbClr val="F2F2F2">
                <a:alpha val="10588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2700000">
            <a:off x="17749558" y="7593743"/>
            <a:ext cx="231017" cy="231017"/>
            <a:chOff x="0" y="0"/>
            <a:chExt cx="308023" cy="3080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7975" cy="307975"/>
            </a:xfrm>
            <a:custGeom>
              <a:avLst/>
              <a:gdLst/>
              <a:ahLst/>
              <a:cxnLst/>
              <a:rect r="r" b="b" t="t" l="l"/>
              <a:pathLst>
                <a:path h="307975" w="307975">
                  <a:moveTo>
                    <a:pt x="0" y="0"/>
                  </a:moveTo>
                  <a:lnTo>
                    <a:pt x="307975" y="0"/>
                  </a:lnTo>
                  <a:lnTo>
                    <a:pt x="307975" y="307975"/>
                  </a:lnTo>
                  <a:lnTo>
                    <a:pt x="0" y="307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5" b="-15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359136" y="5229772"/>
            <a:ext cx="4069747" cy="537973"/>
            <a:chOff x="0" y="0"/>
            <a:chExt cx="5426329" cy="7172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26329" cy="717296"/>
            </a:xfrm>
            <a:custGeom>
              <a:avLst/>
              <a:gdLst/>
              <a:ahLst/>
              <a:cxnLst/>
              <a:rect r="r" b="b" t="t" l="l"/>
              <a:pathLst>
                <a:path h="717296" w="5426329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lnTo>
                    <a:pt x="5067681" y="0"/>
                  </a:lnTo>
                  <a:cubicBezTo>
                    <a:pt x="5265801" y="0"/>
                    <a:pt x="5426329" y="160528"/>
                    <a:pt x="5426329" y="358648"/>
                  </a:cubicBezTo>
                  <a:cubicBezTo>
                    <a:pt x="5426329" y="556768"/>
                    <a:pt x="5265801" y="717296"/>
                    <a:pt x="5067681" y="717296"/>
                  </a:cubicBezTo>
                  <a:lnTo>
                    <a:pt x="358648" y="717296"/>
                  </a:lnTo>
                  <a:cubicBezTo>
                    <a:pt x="160528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359136" y="5229772"/>
            <a:ext cx="537972" cy="537973"/>
            <a:chOff x="0" y="0"/>
            <a:chExt cx="717296" cy="7172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17296" cy="717296"/>
            </a:xfrm>
            <a:custGeom>
              <a:avLst/>
              <a:gdLst/>
              <a:ahLst/>
              <a:cxnLst/>
              <a:rect r="r" b="b" t="t" l="l"/>
              <a:pathLst>
                <a:path h="717296" w="717296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cubicBezTo>
                    <a:pt x="556768" y="0"/>
                    <a:pt x="717296" y="160528"/>
                    <a:pt x="717296" y="358648"/>
                  </a:cubicBezTo>
                  <a:cubicBezTo>
                    <a:pt x="717296" y="556768"/>
                    <a:pt x="556641" y="717296"/>
                    <a:pt x="358648" y="717296"/>
                  </a:cubicBezTo>
                  <a:cubicBezTo>
                    <a:pt x="160655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106658" y="5382378"/>
            <a:ext cx="279985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5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코드 설계 및 수정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516798" y="5341585"/>
            <a:ext cx="286681" cy="305793"/>
            <a:chOff x="0" y="0"/>
            <a:chExt cx="382242" cy="40772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2270" cy="407670"/>
            </a:xfrm>
            <a:custGeom>
              <a:avLst/>
              <a:gdLst/>
              <a:ahLst/>
              <a:cxnLst/>
              <a:rect r="r" b="b" t="t" l="l"/>
              <a:pathLst>
                <a:path h="407670" w="382270">
                  <a:moveTo>
                    <a:pt x="0" y="0"/>
                  </a:moveTo>
                  <a:lnTo>
                    <a:pt x="382270" y="0"/>
                  </a:lnTo>
                  <a:lnTo>
                    <a:pt x="382270" y="407670"/>
                  </a:lnTo>
                  <a:lnTo>
                    <a:pt x="0" y="407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47" r="7" b="-36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700078" y="5229772"/>
            <a:ext cx="4069747" cy="537972"/>
            <a:chOff x="0" y="0"/>
            <a:chExt cx="5426329" cy="71729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426329" cy="717296"/>
            </a:xfrm>
            <a:custGeom>
              <a:avLst/>
              <a:gdLst/>
              <a:ahLst/>
              <a:cxnLst/>
              <a:rect r="r" b="b" t="t" l="l"/>
              <a:pathLst>
                <a:path h="717296" w="5426329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lnTo>
                    <a:pt x="5067681" y="0"/>
                  </a:lnTo>
                  <a:cubicBezTo>
                    <a:pt x="5265801" y="0"/>
                    <a:pt x="5426329" y="160528"/>
                    <a:pt x="5426329" y="358648"/>
                  </a:cubicBezTo>
                  <a:cubicBezTo>
                    <a:pt x="5426329" y="556768"/>
                    <a:pt x="5265801" y="717296"/>
                    <a:pt x="5067681" y="717296"/>
                  </a:cubicBezTo>
                  <a:lnTo>
                    <a:pt x="358648" y="717296"/>
                  </a:lnTo>
                  <a:cubicBezTo>
                    <a:pt x="160528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700078" y="5209192"/>
            <a:ext cx="537972" cy="537972"/>
            <a:chOff x="0" y="0"/>
            <a:chExt cx="717296" cy="7172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17296" cy="717296"/>
            </a:xfrm>
            <a:custGeom>
              <a:avLst/>
              <a:gdLst/>
              <a:ahLst/>
              <a:cxnLst/>
              <a:rect r="r" b="b" t="t" l="l"/>
              <a:pathLst>
                <a:path h="717296" w="717296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cubicBezTo>
                    <a:pt x="556768" y="0"/>
                    <a:pt x="717296" y="160528"/>
                    <a:pt x="717296" y="358648"/>
                  </a:cubicBezTo>
                  <a:cubicBezTo>
                    <a:pt x="717296" y="556768"/>
                    <a:pt x="556641" y="717296"/>
                    <a:pt x="358648" y="717296"/>
                  </a:cubicBezTo>
                  <a:cubicBezTo>
                    <a:pt x="160655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6811891" y="5321005"/>
            <a:ext cx="314325" cy="314325"/>
            <a:chOff x="0" y="0"/>
            <a:chExt cx="419100" cy="4191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445824" y="5239503"/>
            <a:ext cx="297866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단조 과정 동작 설계</a:t>
            </a:r>
          </a:p>
          <a:p>
            <a:pPr algn="l">
              <a:lnSpc>
                <a:spcPts val="2160"/>
              </a:lnSpc>
            </a:pPr>
            <a:r>
              <a:rPr lang="en-US" sz="1800" spc="5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해머, 잡기, 수평연마, 예외처리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1359136" y="6401247"/>
            <a:ext cx="4069747" cy="537973"/>
            <a:chOff x="0" y="0"/>
            <a:chExt cx="5426329" cy="71729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426329" cy="717296"/>
            </a:xfrm>
            <a:custGeom>
              <a:avLst/>
              <a:gdLst/>
              <a:ahLst/>
              <a:cxnLst/>
              <a:rect r="r" b="b" t="t" l="l"/>
              <a:pathLst>
                <a:path h="717296" w="5426329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lnTo>
                    <a:pt x="5067681" y="0"/>
                  </a:lnTo>
                  <a:cubicBezTo>
                    <a:pt x="5265801" y="0"/>
                    <a:pt x="5426329" y="160528"/>
                    <a:pt x="5426329" y="358648"/>
                  </a:cubicBezTo>
                  <a:cubicBezTo>
                    <a:pt x="5426329" y="556768"/>
                    <a:pt x="5265801" y="717296"/>
                    <a:pt x="5067681" y="717296"/>
                  </a:cubicBezTo>
                  <a:lnTo>
                    <a:pt x="358648" y="717296"/>
                  </a:lnTo>
                  <a:cubicBezTo>
                    <a:pt x="160528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359136" y="6401247"/>
            <a:ext cx="537972" cy="537973"/>
            <a:chOff x="0" y="0"/>
            <a:chExt cx="717296" cy="71729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17296" cy="717296"/>
            </a:xfrm>
            <a:custGeom>
              <a:avLst/>
              <a:gdLst/>
              <a:ahLst/>
              <a:cxnLst/>
              <a:rect r="r" b="b" t="t" l="l"/>
              <a:pathLst>
                <a:path h="717296" w="717296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cubicBezTo>
                    <a:pt x="556768" y="0"/>
                    <a:pt x="717296" y="160528"/>
                    <a:pt x="717296" y="358648"/>
                  </a:cubicBezTo>
                  <a:cubicBezTo>
                    <a:pt x="717296" y="556768"/>
                    <a:pt x="556641" y="717296"/>
                    <a:pt x="358648" y="717296"/>
                  </a:cubicBezTo>
                  <a:cubicBezTo>
                    <a:pt x="160655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2190607" y="6421267"/>
            <a:ext cx="27998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코드 설계 및 수정</a:t>
            </a:r>
          </a:p>
          <a:p>
            <a:pPr algn="l">
              <a:lnSpc>
                <a:spcPts val="2160"/>
              </a:lnSpc>
            </a:pPr>
            <a:r>
              <a:rPr lang="en-US" sz="1800" spc="5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발표 자료 수집 및 정리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1516798" y="6513060"/>
            <a:ext cx="286681" cy="305793"/>
            <a:chOff x="0" y="0"/>
            <a:chExt cx="382242" cy="40772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82270" cy="407670"/>
            </a:xfrm>
            <a:custGeom>
              <a:avLst/>
              <a:gdLst/>
              <a:ahLst/>
              <a:cxnLst/>
              <a:rect r="r" b="b" t="t" l="l"/>
              <a:pathLst>
                <a:path h="407670" w="382270">
                  <a:moveTo>
                    <a:pt x="0" y="0"/>
                  </a:moveTo>
                  <a:lnTo>
                    <a:pt x="382270" y="0"/>
                  </a:lnTo>
                  <a:lnTo>
                    <a:pt x="382270" y="407670"/>
                  </a:lnTo>
                  <a:lnTo>
                    <a:pt x="0" y="407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47" r="7" b="-36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6700078" y="6411537"/>
            <a:ext cx="4069747" cy="537973"/>
            <a:chOff x="0" y="0"/>
            <a:chExt cx="5426329" cy="71729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5426329" cy="717296"/>
            </a:xfrm>
            <a:custGeom>
              <a:avLst/>
              <a:gdLst/>
              <a:ahLst/>
              <a:cxnLst/>
              <a:rect r="r" b="b" t="t" l="l"/>
              <a:pathLst>
                <a:path h="717296" w="5426329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lnTo>
                    <a:pt x="5067681" y="0"/>
                  </a:lnTo>
                  <a:cubicBezTo>
                    <a:pt x="5265801" y="0"/>
                    <a:pt x="5426329" y="160528"/>
                    <a:pt x="5426329" y="358648"/>
                  </a:cubicBezTo>
                  <a:cubicBezTo>
                    <a:pt x="5426329" y="556768"/>
                    <a:pt x="5265801" y="717296"/>
                    <a:pt x="5067681" y="717296"/>
                  </a:cubicBezTo>
                  <a:lnTo>
                    <a:pt x="358648" y="717296"/>
                  </a:lnTo>
                  <a:cubicBezTo>
                    <a:pt x="160528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6700078" y="6390957"/>
            <a:ext cx="537973" cy="537973"/>
            <a:chOff x="0" y="0"/>
            <a:chExt cx="717297" cy="71729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17296" cy="717296"/>
            </a:xfrm>
            <a:custGeom>
              <a:avLst/>
              <a:gdLst/>
              <a:ahLst/>
              <a:cxnLst/>
              <a:rect r="r" b="b" t="t" l="l"/>
              <a:pathLst>
                <a:path h="717296" w="717296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cubicBezTo>
                    <a:pt x="556768" y="0"/>
                    <a:pt x="717296" y="160528"/>
                    <a:pt x="717296" y="358648"/>
                  </a:cubicBezTo>
                  <a:cubicBezTo>
                    <a:pt x="717296" y="556768"/>
                    <a:pt x="556641" y="717296"/>
                    <a:pt x="358648" y="717296"/>
                  </a:cubicBezTo>
                  <a:cubicBezTo>
                    <a:pt x="160655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6811891" y="6502770"/>
            <a:ext cx="314325" cy="314325"/>
            <a:chOff x="0" y="0"/>
            <a:chExt cx="419100" cy="4191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7445824" y="6421267"/>
            <a:ext cx="332394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단조 과정 동작 설계</a:t>
            </a:r>
          </a:p>
          <a:p>
            <a:pPr algn="l">
              <a:lnSpc>
                <a:spcPts val="2160"/>
              </a:lnSpc>
            </a:pPr>
            <a:r>
              <a:rPr lang="en-US" sz="1800" spc="5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수직연마, 비틀기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1368661" y="8669544"/>
            <a:ext cx="4069747" cy="537973"/>
            <a:chOff x="0" y="0"/>
            <a:chExt cx="5426329" cy="71729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426329" cy="717296"/>
            </a:xfrm>
            <a:custGeom>
              <a:avLst/>
              <a:gdLst/>
              <a:ahLst/>
              <a:cxnLst/>
              <a:rect r="r" b="b" t="t" l="l"/>
              <a:pathLst>
                <a:path h="717296" w="5426329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lnTo>
                    <a:pt x="5067681" y="0"/>
                  </a:lnTo>
                  <a:cubicBezTo>
                    <a:pt x="5265801" y="0"/>
                    <a:pt x="5426329" y="160528"/>
                    <a:pt x="5426329" y="358648"/>
                  </a:cubicBezTo>
                  <a:cubicBezTo>
                    <a:pt x="5426329" y="556768"/>
                    <a:pt x="5265801" y="717296"/>
                    <a:pt x="5067681" y="717296"/>
                  </a:cubicBezTo>
                  <a:lnTo>
                    <a:pt x="358648" y="717296"/>
                  </a:lnTo>
                  <a:cubicBezTo>
                    <a:pt x="160528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1368661" y="8669544"/>
            <a:ext cx="537972" cy="537973"/>
            <a:chOff x="0" y="0"/>
            <a:chExt cx="717296" cy="71729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717296" cy="717296"/>
            </a:xfrm>
            <a:custGeom>
              <a:avLst/>
              <a:gdLst/>
              <a:ahLst/>
              <a:cxnLst/>
              <a:rect r="r" b="b" t="t" l="l"/>
              <a:pathLst>
                <a:path h="717296" w="717296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cubicBezTo>
                    <a:pt x="556768" y="0"/>
                    <a:pt x="717296" y="160528"/>
                    <a:pt x="717296" y="358648"/>
                  </a:cubicBezTo>
                  <a:cubicBezTo>
                    <a:pt x="717296" y="556768"/>
                    <a:pt x="556641" y="717296"/>
                    <a:pt x="358648" y="717296"/>
                  </a:cubicBezTo>
                  <a:cubicBezTo>
                    <a:pt x="160655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12200132" y="8680599"/>
            <a:ext cx="27998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코드 설계 및 수정</a:t>
            </a:r>
          </a:p>
          <a:p>
            <a:pPr algn="l">
              <a:lnSpc>
                <a:spcPts val="2160"/>
              </a:lnSpc>
            </a:pPr>
            <a:r>
              <a:rPr lang="en-US" sz="1800" spc="5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총괄 지휘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1526323" y="8781357"/>
            <a:ext cx="286681" cy="305793"/>
            <a:chOff x="0" y="0"/>
            <a:chExt cx="382242" cy="40772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82270" cy="407670"/>
            </a:xfrm>
            <a:custGeom>
              <a:avLst/>
              <a:gdLst/>
              <a:ahLst/>
              <a:cxnLst/>
              <a:rect r="r" b="b" t="t" l="l"/>
              <a:pathLst>
                <a:path h="407670" w="382270">
                  <a:moveTo>
                    <a:pt x="0" y="0"/>
                  </a:moveTo>
                  <a:lnTo>
                    <a:pt x="382270" y="0"/>
                  </a:lnTo>
                  <a:lnTo>
                    <a:pt x="382270" y="407670"/>
                  </a:lnTo>
                  <a:lnTo>
                    <a:pt x="0" y="407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47" r="7" b="-360"/>
              </a:stretch>
            </a:blip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6700078" y="8690124"/>
            <a:ext cx="4069747" cy="537972"/>
            <a:chOff x="0" y="0"/>
            <a:chExt cx="5426329" cy="717297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426329" cy="717296"/>
            </a:xfrm>
            <a:custGeom>
              <a:avLst/>
              <a:gdLst/>
              <a:ahLst/>
              <a:cxnLst/>
              <a:rect r="r" b="b" t="t" l="l"/>
              <a:pathLst>
                <a:path h="717296" w="5426329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lnTo>
                    <a:pt x="5067681" y="0"/>
                  </a:lnTo>
                  <a:cubicBezTo>
                    <a:pt x="5265801" y="0"/>
                    <a:pt x="5426329" y="160528"/>
                    <a:pt x="5426329" y="358648"/>
                  </a:cubicBezTo>
                  <a:cubicBezTo>
                    <a:pt x="5426329" y="556768"/>
                    <a:pt x="5265801" y="717296"/>
                    <a:pt x="5067681" y="717296"/>
                  </a:cubicBezTo>
                  <a:lnTo>
                    <a:pt x="358648" y="717296"/>
                  </a:lnTo>
                  <a:cubicBezTo>
                    <a:pt x="160528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58" id="58"/>
          <p:cNvGrpSpPr/>
          <p:nvPr/>
        </p:nvGrpSpPr>
        <p:grpSpPr>
          <a:xfrm rot="0">
            <a:off x="6700078" y="8669544"/>
            <a:ext cx="537972" cy="537972"/>
            <a:chOff x="0" y="0"/>
            <a:chExt cx="717296" cy="717297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717296" cy="717296"/>
            </a:xfrm>
            <a:custGeom>
              <a:avLst/>
              <a:gdLst/>
              <a:ahLst/>
              <a:cxnLst/>
              <a:rect r="r" b="b" t="t" l="l"/>
              <a:pathLst>
                <a:path h="717296" w="717296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cubicBezTo>
                    <a:pt x="556768" y="0"/>
                    <a:pt x="717296" y="160528"/>
                    <a:pt x="717296" y="358648"/>
                  </a:cubicBezTo>
                  <a:cubicBezTo>
                    <a:pt x="717296" y="556768"/>
                    <a:pt x="556641" y="717296"/>
                    <a:pt x="358648" y="717296"/>
                  </a:cubicBezTo>
                  <a:cubicBezTo>
                    <a:pt x="160655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6811891" y="8781357"/>
            <a:ext cx="314325" cy="314325"/>
            <a:chOff x="0" y="0"/>
            <a:chExt cx="419100" cy="4191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62" id="62"/>
          <p:cNvSpPr txBox="true"/>
          <p:nvPr/>
        </p:nvSpPr>
        <p:spPr>
          <a:xfrm rot="0">
            <a:off x="7445824" y="8690124"/>
            <a:ext cx="27998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주조 과정 동작 설계</a:t>
            </a:r>
          </a:p>
          <a:p>
            <a:pPr algn="l">
              <a:lnSpc>
                <a:spcPts val="2160"/>
              </a:lnSpc>
            </a:pPr>
            <a:r>
              <a:rPr lang="en-US" sz="1800" spc="5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예외처리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64" id="64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9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773070" y="3146386"/>
            <a:ext cx="16827436" cy="568453"/>
            <a:chOff x="0" y="0"/>
            <a:chExt cx="22436582" cy="757937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2436581" cy="757936"/>
            </a:xfrm>
            <a:custGeom>
              <a:avLst/>
              <a:gdLst/>
              <a:ahLst/>
              <a:cxnLst/>
              <a:rect r="r" b="b" t="t" l="l"/>
              <a:pathLst>
                <a:path h="757936" w="22436581">
                  <a:moveTo>
                    <a:pt x="0" y="126365"/>
                  </a:moveTo>
                  <a:cubicBezTo>
                    <a:pt x="0" y="56515"/>
                    <a:pt x="56515" y="0"/>
                    <a:pt x="126365" y="0"/>
                  </a:cubicBezTo>
                  <a:lnTo>
                    <a:pt x="22310217" y="0"/>
                  </a:lnTo>
                  <a:cubicBezTo>
                    <a:pt x="22379939" y="0"/>
                    <a:pt x="22436581" y="56515"/>
                    <a:pt x="22436581" y="126365"/>
                  </a:cubicBezTo>
                  <a:lnTo>
                    <a:pt x="22436581" y="631571"/>
                  </a:lnTo>
                  <a:cubicBezTo>
                    <a:pt x="22436581" y="701294"/>
                    <a:pt x="22380067" y="757936"/>
                    <a:pt x="22310217" y="757936"/>
                  </a:cubicBezTo>
                  <a:lnTo>
                    <a:pt x="126365" y="757936"/>
                  </a:lnTo>
                  <a:cubicBezTo>
                    <a:pt x="56515" y="757809"/>
                    <a:pt x="0" y="701294"/>
                    <a:pt x="0" y="631571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67" id="67"/>
          <p:cNvSpPr txBox="true"/>
          <p:nvPr/>
        </p:nvSpPr>
        <p:spPr>
          <a:xfrm rot="0">
            <a:off x="1100814" y="3187525"/>
            <a:ext cx="8205204" cy="59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8">
                <a:solidFill>
                  <a:srgbClr val="FFFFFF"/>
                </a:solidFill>
                <a:latin typeface="Mandali"/>
                <a:ea typeface="Mandali"/>
                <a:cs typeface="Mandali"/>
                <a:sym typeface="Mandali"/>
              </a:rPr>
              <a:t>* 3조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004925" y="951662"/>
            <a:ext cx="1423016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 구성 역할 및 프로젝트 수행 절차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11578040" y="7989826"/>
            <a:ext cx="315446" cy="305793"/>
            <a:chOff x="0" y="0"/>
            <a:chExt cx="420595" cy="407724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420624" cy="407670"/>
            </a:xfrm>
            <a:custGeom>
              <a:avLst/>
              <a:gdLst/>
              <a:ahLst/>
              <a:cxnLst/>
              <a:rect r="r" b="b" t="t" l="l"/>
              <a:pathLst>
                <a:path h="407670" w="420624">
                  <a:moveTo>
                    <a:pt x="0" y="0"/>
                  </a:moveTo>
                  <a:lnTo>
                    <a:pt x="420624" y="0"/>
                  </a:lnTo>
                  <a:lnTo>
                    <a:pt x="420624" y="407670"/>
                  </a:lnTo>
                  <a:lnTo>
                    <a:pt x="0" y="407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399" r="6" b="-5412"/>
              </a:stretch>
            </a:blip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6700078" y="7522300"/>
            <a:ext cx="4069747" cy="537972"/>
            <a:chOff x="0" y="0"/>
            <a:chExt cx="5426329" cy="71729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426329" cy="717296"/>
            </a:xfrm>
            <a:custGeom>
              <a:avLst/>
              <a:gdLst/>
              <a:ahLst/>
              <a:cxnLst/>
              <a:rect r="r" b="b" t="t" l="l"/>
              <a:pathLst>
                <a:path h="717296" w="5426329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lnTo>
                    <a:pt x="5067681" y="0"/>
                  </a:lnTo>
                  <a:cubicBezTo>
                    <a:pt x="5265801" y="0"/>
                    <a:pt x="5426329" y="160528"/>
                    <a:pt x="5426329" y="358648"/>
                  </a:cubicBezTo>
                  <a:cubicBezTo>
                    <a:pt x="5426329" y="556768"/>
                    <a:pt x="5265801" y="717296"/>
                    <a:pt x="5067681" y="717296"/>
                  </a:cubicBezTo>
                  <a:lnTo>
                    <a:pt x="358648" y="717296"/>
                  </a:lnTo>
                  <a:cubicBezTo>
                    <a:pt x="160528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6700078" y="7501720"/>
            <a:ext cx="537972" cy="537972"/>
            <a:chOff x="0" y="0"/>
            <a:chExt cx="717296" cy="717297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717296" cy="717296"/>
            </a:xfrm>
            <a:custGeom>
              <a:avLst/>
              <a:gdLst/>
              <a:ahLst/>
              <a:cxnLst/>
              <a:rect r="r" b="b" t="t" l="l"/>
              <a:pathLst>
                <a:path h="717296" w="717296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cubicBezTo>
                    <a:pt x="556768" y="0"/>
                    <a:pt x="717296" y="160528"/>
                    <a:pt x="717296" y="358648"/>
                  </a:cubicBezTo>
                  <a:cubicBezTo>
                    <a:pt x="717296" y="556768"/>
                    <a:pt x="556641" y="717296"/>
                    <a:pt x="358648" y="717296"/>
                  </a:cubicBezTo>
                  <a:cubicBezTo>
                    <a:pt x="160655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75" id="75"/>
          <p:cNvGrpSpPr/>
          <p:nvPr/>
        </p:nvGrpSpPr>
        <p:grpSpPr>
          <a:xfrm rot="0">
            <a:off x="6811891" y="7613533"/>
            <a:ext cx="314325" cy="314325"/>
            <a:chOff x="0" y="0"/>
            <a:chExt cx="419100" cy="4191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419100" cy="419100"/>
            </a:xfrm>
            <a:custGeom>
              <a:avLst/>
              <a:gdLst/>
              <a:ahLst/>
              <a:cxnLst/>
              <a:rect r="r" b="b" t="t" l="l"/>
              <a:pathLst>
                <a:path h="419100" w="419100">
                  <a:moveTo>
                    <a:pt x="0" y="0"/>
                  </a:moveTo>
                  <a:lnTo>
                    <a:pt x="419100" y="0"/>
                  </a:lnTo>
                  <a:lnTo>
                    <a:pt x="4191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77" id="77"/>
          <p:cNvSpPr txBox="true"/>
          <p:nvPr/>
        </p:nvSpPr>
        <p:spPr>
          <a:xfrm rot="0">
            <a:off x="7445824" y="7633080"/>
            <a:ext cx="279985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QC 무게 측정  동작 설계</a:t>
            </a:r>
          </a:p>
        </p:txBody>
      </p:sp>
      <p:grpSp>
        <p:nvGrpSpPr>
          <p:cNvPr name="Group 78" id="78"/>
          <p:cNvGrpSpPr/>
          <p:nvPr/>
        </p:nvGrpSpPr>
        <p:grpSpPr>
          <a:xfrm rot="0">
            <a:off x="11359136" y="7501720"/>
            <a:ext cx="4069747" cy="537973"/>
            <a:chOff x="0" y="0"/>
            <a:chExt cx="5426329" cy="71729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5426329" cy="717296"/>
            </a:xfrm>
            <a:custGeom>
              <a:avLst/>
              <a:gdLst/>
              <a:ahLst/>
              <a:cxnLst/>
              <a:rect r="r" b="b" t="t" l="l"/>
              <a:pathLst>
                <a:path h="717296" w="5426329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lnTo>
                    <a:pt x="5067681" y="0"/>
                  </a:lnTo>
                  <a:cubicBezTo>
                    <a:pt x="5265801" y="0"/>
                    <a:pt x="5426329" y="160528"/>
                    <a:pt x="5426329" y="358648"/>
                  </a:cubicBezTo>
                  <a:cubicBezTo>
                    <a:pt x="5426329" y="556768"/>
                    <a:pt x="5265801" y="717296"/>
                    <a:pt x="5067681" y="717296"/>
                  </a:cubicBezTo>
                  <a:lnTo>
                    <a:pt x="358648" y="717296"/>
                  </a:lnTo>
                  <a:cubicBezTo>
                    <a:pt x="160528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11359136" y="7501720"/>
            <a:ext cx="537972" cy="537973"/>
            <a:chOff x="0" y="0"/>
            <a:chExt cx="717296" cy="717297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717296" cy="717296"/>
            </a:xfrm>
            <a:custGeom>
              <a:avLst/>
              <a:gdLst/>
              <a:ahLst/>
              <a:cxnLst/>
              <a:rect r="r" b="b" t="t" l="l"/>
              <a:pathLst>
                <a:path h="717296" w="717296">
                  <a:moveTo>
                    <a:pt x="0" y="358648"/>
                  </a:moveTo>
                  <a:cubicBezTo>
                    <a:pt x="0" y="160528"/>
                    <a:pt x="160528" y="0"/>
                    <a:pt x="358648" y="0"/>
                  </a:cubicBezTo>
                  <a:cubicBezTo>
                    <a:pt x="556768" y="0"/>
                    <a:pt x="717296" y="160528"/>
                    <a:pt x="717296" y="358648"/>
                  </a:cubicBezTo>
                  <a:cubicBezTo>
                    <a:pt x="717296" y="556768"/>
                    <a:pt x="556641" y="717296"/>
                    <a:pt x="358648" y="717296"/>
                  </a:cubicBezTo>
                  <a:cubicBezTo>
                    <a:pt x="160655" y="717296"/>
                    <a:pt x="0" y="556641"/>
                    <a:pt x="0" y="358648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82" id="82"/>
          <p:cNvSpPr txBox="true"/>
          <p:nvPr/>
        </p:nvSpPr>
        <p:spPr>
          <a:xfrm rot="0">
            <a:off x="12190607" y="7541556"/>
            <a:ext cx="235868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시스템 설정 최적화</a:t>
            </a:r>
          </a:p>
          <a:p>
            <a:pPr algn="l">
              <a:lnSpc>
                <a:spcPts val="2160"/>
              </a:lnSpc>
            </a:pPr>
            <a:r>
              <a:rPr lang="en-US" sz="1800" spc="5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발표</a:t>
            </a:r>
          </a:p>
        </p:txBody>
      </p:sp>
      <p:grpSp>
        <p:nvGrpSpPr>
          <p:cNvPr name="Group 83" id="83"/>
          <p:cNvGrpSpPr/>
          <p:nvPr/>
        </p:nvGrpSpPr>
        <p:grpSpPr>
          <a:xfrm rot="0">
            <a:off x="11516798" y="7613533"/>
            <a:ext cx="286681" cy="305793"/>
            <a:chOff x="0" y="0"/>
            <a:chExt cx="382242" cy="407724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382270" cy="407670"/>
            </a:xfrm>
            <a:custGeom>
              <a:avLst/>
              <a:gdLst/>
              <a:ahLst/>
              <a:cxnLst/>
              <a:rect r="r" b="b" t="t" l="l"/>
              <a:pathLst>
                <a:path h="407670" w="382270">
                  <a:moveTo>
                    <a:pt x="0" y="0"/>
                  </a:moveTo>
                  <a:lnTo>
                    <a:pt x="382270" y="0"/>
                  </a:lnTo>
                  <a:lnTo>
                    <a:pt x="382270" y="407670"/>
                  </a:lnTo>
                  <a:lnTo>
                    <a:pt x="0" y="407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47" r="7" b="-360"/>
              </a:stretch>
            </a:blipFill>
          </p:spPr>
        </p:sp>
      </p:grpSp>
      <p:grpSp>
        <p:nvGrpSpPr>
          <p:cNvPr name="Group 85" id="85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86" id="86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88" id="88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훈련생 별 주도적으로 참여한</a:t>
              </a: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 부분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105894" y="8392067"/>
            <a:ext cx="1776941" cy="1565151"/>
            <a:chOff x="0" y="0"/>
            <a:chExt cx="2369255" cy="2086868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369312" cy="2086864"/>
            </a:xfrm>
            <a:custGeom>
              <a:avLst/>
              <a:gdLst/>
              <a:ahLst/>
              <a:cxnLst/>
              <a:rect r="r" b="b" t="t" l="l"/>
              <a:pathLst>
                <a:path h="2086864" w="2369312">
                  <a:moveTo>
                    <a:pt x="2369312" y="0"/>
                  </a:moveTo>
                  <a:lnTo>
                    <a:pt x="0" y="0"/>
                  </a:lnTo>
                  <a:lnTo>
                    <a:pt x="0" y="2086864"/>
                  </a:lnTo>
                  <a:lnTo>
                    <a:pt x="2369312" y="2086864"/>
                  </a:lnTo>
                  <a:lnTo>
                    <a:pt x="2369312" y="0"/>
                  </a:lnTo>
                  <a:close/>
                </a:path>
              </a:pathLst>
            </a:custGeom>
            <a:blipFill>
              <a:blip r:embed="rId3"/>
              <a:stretch>
                <a:fillRect l="-24953" t="0" r="-2495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3075336" y="4833649"/>
            <a:ext cx="6792096" cy="3633236"/>
            <a:chOff x="0" y="0"/>
            <a:chExt cx="9056128" cy="48443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56116" cy="4844288"/>
            </a:xfrm>
            <a:custGeom>
              <a:avLst/>
              <a:gdLst/>
              <a:ahLst/>
              <a:cxnLst/>
              <a:rect r="r" b="b" t="t" l="l"/>
              <a:pathLst>
                <a:path h="4844288" w="9056116">
                  <a:moveTo>
                    <a:pt x="0" y="0"/>
                  </a:moveTo>
                  <a:lnTo>
                    <a:pt x="9056116" y="0"/>
                  </a:lnTo>
                  <a:lnTo>
                    <a:pt x="9056116" y="4844288"/>
                  </a:lnTo>
                  <a:lnTo>
                    <a:pt x="0" y="4844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6178" r="0" b="-1617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5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786792" y="3929574"/>
          <a:ext cx="16776700" cy="5192525"/>
        </p:xfrm>
        <a:graphic>
          <a:graphicData uri="http://schemas.openxmlformats.org/drawingml/2006/table">
            <a:tbl>
              <a:tblPr/>
              <a:tblGrid>
                <a:gridCol w="2257414"/>
                <a:gridCol w="3483717"/>
                <a:gridCol w="7666781"/>
                <a:gridCol w="3368787"/>
              </a:tblGrid>
              <a:tr h="8111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구분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기간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6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활동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9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비고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B5E4"/>
                    </a:solidFill>
                  </a:tcPr>
                </a:tc>
              </a:tr>
              <a:tr h="775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사전 기획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5/23(금)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6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아이디어 선정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5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사전 조사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5/24(토)~5/25(일)  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데이터 수집 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5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비지니스 계획 수립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5/26(월) ~ 5/28(수)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93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파트별 프로그래밍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5/29</a:t>
                      </a: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(목) ~ 6/3(화)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팀별 중간보고 실시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93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코드 통합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6</a:t>
                      </a: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/4(수) ~ 6/5(목)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최적화, 오류 수정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756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92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총 개발기간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1800" spc="6">
                          <a:solidFill>
                            <a:srgbClr val="3A3838"/>
                          </a:solidFill>
                          <a:latin typeface="Mandali"/>
                          <a:ea typeface="Mandali"/>
                          <a:cs typeface="Mandali"/>
                          <a:sym typeface="Mandali"/>
                        </a:rPr>
                        <a:t>5/23(금) ~ 6/5(목)(총 2주)</a:t>
                      </a: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F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8D8D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64061" marR="64061" marT="64061" marB="64061" anchor="ctr">
                    <a:lnL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17" id="17"/>
          <p:cNvGrpSpPr/>
          <p:nvPr/>
        </p:nvGrpSpPr>
        <p:grpSpPr>
          <a:xfrm rot="0">
            <a:off x="269438" y="7898274"/>
            <a:ext cx="187404" cy="187404"/>
            <a:chOff x="0" y="0"/>
            <a:chExt cx="249872" cy="2498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9809" cy="249809"/>
            </a:xfrm>
            <a:custGeom>
              <a:avLst/>
              <a:gdLst/>
              <a:ahLst/>
              <a:cxnLst/>
              <a:rect r="r" b="b" t="t" l="l"/>
              <a:pathLst>
                <a:path h="249809" w="249809">
                  <a:moveTo>
                    <a:pt x="0" y="0"/>
                  </a:moveTo>
                  <a:lnTo>
                    <a:pt x="249809" y="0"/>
                  </a:lnTo>
                  <a:lnTo>
                    <a:pt x="249809" y="249809"/>
                  </a:lnTo>
                  <a:lnTo>
                    <a:pt x="0" y="249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5" b="-25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6861166" y="4838489"/>
            <a:ext cx="3685152" cy="490370"/>
          </a:xfrm>
          <a:custGeom>
            <a:avLst/>
            <a:gdLst/>
            <a:ahLst/>
            <a:cxnLst/>
            <a:rect r="r" b="b" t="t" l="l"/>
            <a:pathLst>
              <a:path h="490370" w="3685152">
                <a:moveTo>
                  <a:pt x="0" y="0"/>
                </a:moveTo>
                <a:lnTo>
                  <a:pt x="3685152" y="0"/>
                </a:lnTo>
                <a:lnTo>
                  <a:pt x="3685152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88" r="0" b="-48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377432" y="4947859"/>
            <a:ext cx="318260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프로젝트 기획 및 주제 선정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034553" y="4956137"/>
            <a:ext cx="224705" cy="270798"/>
            <a:chOff x="0" y="0"/>
            <a:chExt cx="299607" cy="36106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1075606" y="4859519"/>
            <a:ext cx="2169247" cy="490370"/>
          </a:xfrm>
          <a:custGeom>
            <a:avLst/>
            <a:gdLst/>
            <a:ahLst/>
            <a:cxnLst/>
            <a:rect r="r" b="b" t="t" l="l"/>
            <a:pathLst>
              <a:path h="490370" w="2169247">
                <a:moveTo>
                  <a:pt x="0" y="0"/>
                </a:moveTo>
                <a:lnTo>
                  <a:pt x="2169247" y="0"/>
                </a:lnTo>
                <a:lnTo>
                  <a:pt x="2169247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45" r="0" b="-445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605267" y="4940314"/>
            <a:ext cx="163958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기획안 작성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235081" y="4977167"/>
            <a:ext cx="224705" cy="270798"/>
            <a:chOff x="0" y="0"/>
            <a:chExt cx="299607" cy="36106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6861166" y="5595559"/>
            <a:ext cx="3685152" cy="490369"/>
          </a:xfrm>
          <a:custGeom>
            <a:avLst/>
            <a:gdLst/>
            <a:ahLst/>
            <a:cxnLst/>
            <a:rect r="r" b="b" t="t" l="l"/>
            <a:pathLst>
              <a:path h="490369" w="3685152">
                <a:moveTo>
                  <a:pt x="0" y="0"/>
                </a:moveTo>
                <a:lnTo>
                  <a:pt x="3685152" y="0"/>
                </a:lnTo>
                <a:lnTo>
                  <a:pt x="3685152" y="490369"/>
                </a:lnTo>
                <a:lnTo>
                  <a:pt x="0" y="490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88" r="0" b="-488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391035" y="5690707"/>
            <a:ext cx="318260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필요 데이터  및 수집 절차 정의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034553" y="5713209"/>
            <a:ext cx="224705" cy="270798"/>
            <a:chOff x="0" y="0"/>
            <a:chExt cx="299607" cy="3610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235081" y="7920686"/>
            <a:ext cx="224705" cy="270798"/>
            <a:chOff x="0" y="0"/>
            <a:chExt cx="299607" cy="36106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6888283" y="6405082"/>
            <a:ext cx="3685152" cy="433523"/>
          </a:xfrm>
          <a:custGeom>
            <a:avLst/>
            <a:gdLst/>
            <a:ahLst/>
            <a:cxnLst/>
            <a:rect r="r" b="b" t="t" l="l"/>
            <a:pathLst>
              <a:path h="433523" w="3685152">
                <a:moveTo>
                  <a:pt x="0" y="0"/>
                </a:moveTo>
                <a:lnTo>
                  <a:pt x="3685152" y="0"/>
                </a:lnTo>
                <a:lnTo>
                  <a:pt x="3685152" y="433523"/>
                </a:lnTo>
                <a:lnTo>
                  <a:pt x="0" y="433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7109" r="0" b="-7109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7061670" y="6515587"/>
            <a:ext cx="224705" cy="270798"/>
            <a:chOff x="0" y="0"/>
            <a:chExt cx="299607" cy="36106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6861166" y="7162152"/>
            <a:ext cx="3685152" cy="490370"/>
          </a:xfrm>
          <a:custGeom>
            <a:avLst/>
            <a:gdLst/>
            <a:ahLst/>
            <a:cxnLst/>
            <a:rect r="r" b="b" t="t" l="l"/>
            <a:pathLst>
              <a:path h="490370" w="3685152">
                <a:moveTo>
                  <a:pt x="0" y="0"/>
                </a:moveTo>
                <a:lnTo>
                  <a:pt x="3685152" y="0"/>
                </a:lnTo>
                <a:lnTo>
                  <a:pt x="3685152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88" r="0" b="-488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7356582" y="7283441"/>
            <a:ext cx="295726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대장장이 파트별 시스템 구현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034553" y="7267894"/>
            <a:ext cx="224705" cy="270798"/>
            <a:chOff x="0" y="0"/>
            <a:chExt cx="299607" cy="36106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6874884" y="7759170"/>
            <a:ext cx="3685152" cy="490370"/>
          </a:xfrm>
          <a:custGeom>
            <a:avLst/>
            <a:gdLst/>
            <a:ahLst/>
            <a:cxnLst/>
            <a:rect r="r" b="b" t="t" l="l"/>
            <a:pathLst>
              <a:path h="490370" w="3685152">
                <a:moveTo>
                  <a:pt x="0" y="0"/>
                </a:moveTo>
                <a:lnTo>
                  <a:pt x="3685152" y="0"/>
                </a:lnTo>
                <a:lnTo>
                  <a:pt x="3685152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88" r="0" b="-488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7390829" y="7871005"/>
            <a:ext cx="318260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TCP 원격 통신 시스템 구현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048271" y="7876820"/>
            <a:ext cx="224705" cy="270798"/>
            <a:chOff x="0" y="0"/>
            <a:chExt cx="299607" cy="36106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1250070" y="7939581"/>
            <a:ext cx="245108" cy="270798"/>
            <a:chOff x="0" y="0"/>
            <a:chExt cx="326811" cy="361064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26771" cy="361061"/>
            </a:xfrm>
            <a:custGeom>
              <a:avLst/>
              <a:gdLst/>
              <a:ahLst/>
              <a:cxnLst/>
              <a:rect r="r" b="b" t="t" l="l"/>
              <a:pathLst>
                <a:path h="361061" w="326771">
                  <a:moveTo>
                    <a:pt x="0" y="0"/>
                  </a:moveTo>
                  <a:lnTo>
                    <a:pt x="326771" y="0"/>
                  </a:lnTo>
                  <a:lnTo>
                    <a:pt x="326771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885" r="-12" b="-4886"/>
              </a:stretch>
            </a:blip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6874884" y="8474322"/>
            <a:ext cx="3685139" cy="490159"/>
          </a:xfrm>
          <a:custGeom>
            <a:avLst/>
            <a:gdLst/>
            <a:ahLst/>
            <a:cxnLst/>
            <a:rect r="r" b="b" t="t" l="l"/>
            <a:pathLst>
              <a:path h="490159" w="3685139">
                <a:moveTo>
                  <a:pt x="0" y="0"/>
                </a:moveTo>
                <a:lnTo>
                  <a:pt x="3685139" y="0"/>
                </a:lnTo>
                <a:lnTo>
                  <a:pt x="3685139" y="490159"/>
                </a:lnTo>
                <a:lnTo>
                  <a:pt x="0" y="490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510" r="0" b="-51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7391035" y="8569304"/>
            <a:ext cx="318240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장인 보조</a:t>
            </a: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 시스템 설계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7048158" y="8592210"/>
            <a:ext cx="224705" cy="270798"/>
            <a:chOff x="0" y="0"/>
            <a:chExt cx="299607" cy="36106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11075606" y="8472794"/>
            <a:ext cx="2609320" cy="499488"/>
          </a:xfrm>
          <a:custGeom>
            <a:avLst/>
            <a:gdLst/>
            <a:ahLst/>
            <a:cxnLst/>
            <a:rect r="r" b="b" t="t" l="l"/>
            <a:pathLst>
              <a:path h="499488" w="2609320">
                <a:moveTo>
                  <a:pt x="0" y="0"/>
                </a:moveTo>
                <a:lnTo>
                  <a:pt x="2609320" y="0"/>
                </a:lnTo>
                <a:lnTo>
                  <a:pt x="2609320" y="499488"/>
                </a:lnTo>
                <a:lnTo>
                  <a:pt x="0" y="4994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492" r="0" b="-492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11671829" y="8569304"/>
            <a:ext cx="237555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예외 시스템 </a:t>
            </a: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구현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11234968" y="8590682"/>
            <a:ext cx="224705" cy="270798"/>
            <a:chOff x="0" y="0"/>
            <a:chExt cx="299607" cy="36106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sp>
        <p:nvSpPr>
          <p:cNvPr name="Freeform 54" id="54"/>
          <p:cNvSpPr/>
          <p:nvPr/>
        </p:nvSpPr>
        <p:spPr>
          <a:xfrm flipH="false" flipV="false" rot="0">
            <a:off x="11075396" y="7173759"/>
            <a:ext cx="2560596" cy="490161"/>
          </a:xfrm>
          <a:custGeom>
            <a:avLst/>
            <a:gdLst/>
            <a:ahLst/>
            <a:cxnLst/>
            <a:rect r="r" b="b" t="t" l="l"/>
            <a:pathLst>
              <a:path h="490161" w="2560596">
                <a:moveTo>
                  <a:pt x="0" y="0"/>
                </a:moveTo>
                <a:lnTo>
                  <a:pt x="2560596" y="0"/>
                </a:lnTo>
                <a:lnTo>
                  <a:pt x="2560596" y="490161"/>
                </a:lnTo>
                <a:lnTo>
                  <a:pt x="0" y="4901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492" r="0" b="-492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1347320" y="7279686"/>
            <a:ext cx="237555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안전 시스템 구현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1250070" y="7283441"/>
            <a:ext cx="224705" cy="270798"/>
            <a:chOff x="0" y="0"/>
            <a:chExt cx="299607" cy="36106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sp>
        <p:nvSpPr>
          <p:cNvPr name="Freeform 58" id="58"/>
          <p:cNvSpPr/>
          <p:nvPr/>
        </p:nvSpPr>
        <p:spPr>
          <a:xfrm flipH="false" flipV="false" rot="0">
            <a:off x="11075606" y="7766405"/>
            <a:ext cx="2560385" cy="490370"/>
          </a:xfrm>
          <a:custGeom>
            <a:avLst/>
            <a:gdLst/>
            <a:ahLst/>
            <a:cxnLst/>
            <a:rect r="r" b="b" t="t" l="l"/>
            <a:pathLst>
              <a:path h="490370" w="2560385">
                <a:moveTo>
                  <a:pt x="0" y="0"/>
                </a:moveTo>
                <a:lnTo>
                  <a:pt x="2560385" y="0"/>
                </a:lnTo>
                <a:lnTo>
                  <a:pt x="2560385" y="490370"/>
                </a:lnTo>
                <a:lnTo>
                  <a:pt x="0" y="4903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466" r="0" b="-466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11235291" y="7902093"/>
            <a:ext cx="224705" cy="270798"/>
            <a:chOff x="0" y="0"/>
            <a:chExt cx="299607" cy="361064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99593" cy="361061"/>
            </a:xfrm>
            <a:custGeom>
              <a:avLst/>
              <a:gdLst/>
              <a:ahLst/>
              <a:cxnLst/>
              <a:rect r="r" b="b" t="t" l="l"/>
              <a:pathLst>
                <a:path h="361061" w="299593">
                  <a:moveTo>
                    <a:pt x="0" y="0"/>
                  </a:moveTo>
                  <a:lnTo>
                    <a:pt x="299593" y="0"/>
                  </a:lnTo>
                  <a:lnTo>
                    <a:pt x="299593" y="361061"/>
                  </a:lnTo>
                  <a:lnTo>
                    <a:pt x="0" y="3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316" r="-4" b="-317"/>
              </a:stretch>
            </a:blipFill>
          </p:spPr>
        </p:sp>
      </p:grpSp>
      <p:sp>
        <p:nvSpPr>
          <p:cNvPr name="TextBox 61" id="61"/>
          <p:cNvSpPr txBox="true"/>
          <p:nvPr/>
        </p:nvSpPr>
        <p:spPr>
          <a:xfrm rot="0">
            <a:off x="11715302" y="7871005"/>
            <a:ext cx="163958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코드 통합 구현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004925" y="951662"/>
            <a:ext cx="1423016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 구성 역할 및 프로젝트 수행 절차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11075606" y="5635639"/>
            <a:ext cx="2169247" cy="490370"/>
            <a:chOff x="0" y="0"/>
            <a:chExt cx="2892329" cy="65382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892329" cy="653827"/>
            </a:xfrm>
            <a:custGeom>
              <a:avLst/>
              <a:gdLst/>
              <a:ahLst/>
              <a:cxnLst/>
              <a:rect r="r" b="b" t="t" l="l"/>
              <a:pathLst>
                <a:path h="653827" w="2892329">
                  <a:moveTo>
                    <a:pt x="0" y="0"/>
                  </a:moveTo>
                  <a:lnTo>
                    <a:pt x="2892329" y="0"/>
                  </a:lnTo>
                  <a:lnTo>
                    <a:pt x="2892329" y="653827"/>
                  </a:lnTo>
                  <a:lnTo>
                    <a:pt x="0" y="653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-445" r="0" b="-445"/>
              </a:stretch>
            </a:blipFill>
          </p:spPr>
        </p:sp>
        <p:sp>
          <p:nvSpPr>
            <p:cNvPr name="TextBox 65" id="65"/>
            <p:cNvSpPr txBox="true"/>
            <p:nvPr/>
          </p:nvSpPr>
          <p:spPr>
            <a:xfrm rot="0">
              <a:off x="706215" y="188204"/>
              <a:ext cx="2186115" cy="35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en-US" sz="1800" spc="6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기획안 작성</a:t>
              </a:r>
            </a:p>
          </p:txBody>
        </p:sp>
        <p:grpSp>
          <p:nvGrpSpPr>
            <p:cNvPr name="Group 66" id="66"/>
            <p:cNvGrpSpPr/>
            <p:nvPr/>
          </p:nvGrpSpPr>
          <p:grpSpPr>
            <a:xfrm rot="0">
              <a:off x="212633" y="156864"/>
              <a:ext cx="299607" cy="361064"/>
              <a:chOff x="0" y="0"/>
              <a:chExt cx="299607" cy="361064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299593" cy="361061"/>
              </a:xfrm>
              <a:custGeom>
                <a:avLst/>
                <a:gdLst/>
                <a:ahLst/>
                <a:cxnLst/>
                <a:rect r="r" b="b" t="t" l="l"/>
                <a:pathLst>
                  <a:path h="361061" w="299593">
                    <a:moveTo>
                      <a:pt x="0" y="0"/>
                    </a:moveTo>
                    <a:lnTo>
                      <a:pt x="299593" y="0"/>
                    </a:lnTo>
                    <a:lnTo>
                      <a:pt x="299593" y="361061"/>
                    </a:lnTo>
                    <a:lnTo>
                      <a:pt x="0" y="36106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0" t="-316" r="-4" b="-317"/>
                </a:stretch>
              </a:blipFill>
            </p:spPr>
          </p:sp>
        </p:grpSp>
      </p:grpSp>
      <p:sp>
        <p:nvSpPr>
          <p:cNvPr name="TextBox 68" id="68"/>
          <p:cNvSpPr txBox="true"/>
          <p:nvPr/>
        </p:nvSpPr>
        <p:spPr>
          <a:xfrm rot="0">
            <a:off x="7515406" y="6466928"/>
            <a:ext cx="263961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spc="5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사례 조사 및 구현 파트 선정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70" id="70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72" id="72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프로젝트의 </a:t>
              </a:r>
              <a:r>
                <a:rPr lang="en-US" sz="2700" spc="10">
                  <a:solidFill>
                    <a:srgbClr val="0063B5"/>
                  </a:solidFill>
                  <a:latin typeface="Mandali"/>
                  <a:ea typeface="Mandali"/>
                  <a:cs typeface="Mandali"/>
                  <a:sym typeface="Mandali"/>
                </a:rPr>
                <a:t>사전 기획</a:t>
              </a: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과 </a:t>
              </a:r>
              <a:r>
                <a:rPr lang="en-US" sz="2700" spc="10">
                  <a:solidFill>
                    <a:srgbClr val="0063B5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수행</a:t>
              </a: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 및 </a:t>
              </a:r>
              <a:r>
                <a:rPr lang="en-US" sz="2700" spc="10">
                  <a:solidFill>
                    <a:srgbClr val="0063B5"/>
                  </a:solidFill>
                  <a:latin typeface="Mandali"/>
                  <a:ea typeface="Mandali"/>
                  <a:cs typeface="Mandali"/>
                  <a:sym typeface="Mandali"/>
                </a:rPr>
                <a:t>완료</a:t>
              </a: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 과정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141" y="8732558"/>
            <a:ext cx="7851950" cy="113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587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 Flow Chart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68022" y="2875274"/>
            <a:ext cx="14538906" cy="6015472"/>
          </a:xfrm>
          <a:custGeom>
            <a:avLst/>
            <a:gdLst/>
            <a:ahLst/>
            <a:cxnLst/>
            <a:rect r="r" b="b" t="t" l="l"/>
            <a:pathLst>
              <a:path h="6015472" w="14538906">
                <a:moveTo>
                  <a:pt x="0" y="0"/>
                </a:moveTo>
                <a:lnTo>
                  <a:pt x="14538906" y="0"/>
                </a:lnTo>
                <a:lnTo>
                  <a:pt x="14538906" y="6015472"/>
                </a:lnTo>
                <a:lnTo>
                  <a:pt x="0" y="6015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40459" y="4523063"/>
            <a:ext cx="7725744" cy="1906664"/>
          </a:xfrm>
          <a:custGeom>
            <a:avLst/>
            <a:gdLst/>
            <a:ahLst/>
            <a:cxnLst/>
            <a:rect r="r" b="b" t="t" l="l"/>
            <a:pathLst>
              <a:path h="1906664" w="7725744">
                <a:moveTo>
                  <a:pt x="0" y="0"/>
                </a:moveTo>
                <a:lnTo>
                  <a:pt x="7725744" y="0"/>
                </a:lnTo>
                <a:lnTo>
                  <a:pt x="7725744" y="1906664"/>
                </a:lnTo>
                <a:lnTo>
                  <a:pt x="0" y="190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4561056"/>
            <a:ext cx="7327266" cy="1701987"/>
            <a:chOff x="0" y="0"/>
            <a:chExt cx="8884847" cy="20637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84847" cy="2063784"/>
            </a:xfrm>
            <a:custGeom>
              <a:avLst/>
              <a:gdLst/>
              <a:ahLst/>
              <a:cxnLst/>
              <a:rect r="r" b="b" t="t" l="l"/>
              <a:pathLst>
                <a:path h="2063784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63784"/>
                  </a:lnTo>
                  <a:lnTo>
                    <a:pt x="0" y="2063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8884847" cy="2063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레들 감지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529585" y="4517351"/>
            <a:ext cx="7729715" cy="1919026"/>
          </a:xfrm>
          <a:custGeom>
            <a:avLst/>
            <a:gdLst/>
            <a:ahLst/>
            <a:cxnLst/>
            <a:rect r="r" b="b" t="t" l="l"/>
            <a:pathLst>
              <a:path h="1919026" w="7729715">
                <a:moveTo>
                  <a:pt x="0" y="0"/>
                </a:moveTo>
                <a:lnTo>
                  <a:pt x="7729715" y="0"/>
                </a:lnTo>
                <a:lnTo>
                  <a:pt x="7729715" y="1919026"/>
                </a:lnTo>
                <a:lnTo>
                  <a:pt x="0" y="191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661946" y="4561056"/>
            <a:ext cx="7315001" cy="1776126"/>
            <a:chOff x="0" y="0"/>
            <a:chExt cx="8554645" cy="20771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54645" cy="2077119"/>
            </a:xfrm>
            <a:custGeom>
              <a:avLst/>
              <a:gdLst/>
              <a:ahLst/>
              <a:cxnLst/>
              <a:rect r="r" b="b" t="t" l="l"/>
              <a:pathLst>
                <a:path h="2077119" w="8554645">
                  <a:moveTo>
                    <a:pt x="0" y="0"/>
                  </a:moveTo>
                  <a:lnTo>
                    <a:pt x="8554645" y="0"/>
                  </a:lnTo>
                  <a:lnTo>
                    <a:pt x="8554645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554645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용탕 균일화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533556" y="7060050"/>
            <a:ext cx="7725744" cy="1918040"/>
          </a:xfrm>
          <a:custGeom>
            <a:avLst/>
            <a:gdLst/>
            <a:ahLst/>
            <a:cxnLst/>
            <a:rect r="r" b="b" t="t" l="l"/>
            <a:pathLst>
              <a:path h="1918040" w="7725744">
                <a:moveTo>
                  <a:pt x="0" y="0"/>
                </a:moveTo>
                <a:lnTo>
                  <a:pt x="7725744" y="0"/>
                </a:lnTo>
                <a:lnTo>
                  <a:pt x="7725744" y="1918040"/>
                </a:lnTo>
                <a:lnTo>
                  <a:pt x="0" y="1918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661946" y="7060050"/>
            <a:ext cx="7315001" cy="1710117"/>
            <a:chOff x="0" y="0"/>
            <a:chExt cx="8884847" cy="20771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8848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8884847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용탕 주입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056728" y="3937579"/>
            <a:ext cx="82332" cy="5455499"/>
            <a:chOff x="0" y="0"/>
            <a:chExt cx="63063" cy="41786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25400"/>
              <a:ext cx="63119" cy="4127881"/>
            </a:xfrm>
            <a:custGeom>
              <a:avLst/>
              <a:gdLst/>
              <a:ahLst/>
              <a:cxnLst/>
              <a:rect r="r" b="b" t="t" l="l"/>
              <a:pathLst>
                <a:path h="4127881" w="63119">
                  <a:moveTo>
                    <a:pt x="12319" y="4127881"/>
                  </a:moveTo>
                  <a:lnTo>
                    <a:pt x="0" y="127"/>
                  </a:lnTo>
                  <a:lnTo>
                    <a:pt x="50800" y="0"/>
                  </a:lnTo>
                  <a:lnTo>
                    <a:pt x="63119" y="412788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940459" y="7071426"/>
            <a:ext cx="7725744" cy="1906664"/>
          </a:xfrm>
          <a:custGeom>
            <a:avLst/>
            <a:gdLst/>
            <a:ahLst/>
            <a:cxnLst/>
            <a:rect r="r" b="b" t="t" l="l"/>
            <a:pathLst>
              <a:path h="1906664" w="7725744">
                <a:moveTo>
                  <a:pt x="0" y="0"/>
                </a:moveTo>
                <a:lnTo>
                  <a:pt x="7725744" y="0"/>
                </a:lnTo>
                <a:lnTo>
                  <a:pt x="7725744" y="1906664"/>
                </a:lnTo>
                <a:lnTo>
                  <a:pt x="0" y="1906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8700" y="7123195"/>
            <a:ext cx="7327266" cy="1712984"/>
            <a:chOff x="0" y="0"/>
            <a:chExt cx="8884847" cy="20771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8848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FFC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8884847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용탕</a:t>
              </a: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이송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81742" y="2154509"/>
            <a:ext cx="10270671" cy="1302218"/>
            <a:chOff x="0" y="0"/>
            <a:chExt cx="2705033" cy="3429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05033" cy="342971"/>
            </a:xfrm>
            <a:custGeom>
              <a:avLst/>
              <a:gdLst/>
              <a:ahLst/>
              <a:cxnLst/>
              <a:rect r="r" b="b" t="t" l="l"/>
              <a:pathLst>
                <a:path h="342971" w="2705033">
                  <a:moveTo>
                    <a:pt x="2501833" y="0"/>
                  </a:moveTo>
                  <a:cubicBezTo>
                    <a:pt x="2614057" y="0"/>
                    <a:pt x="2705033" y="76777"/>
                    <a:pt x="2705033" y="171486"/>
                  </a:cubicBezTo>
                  <a:cubicBezTo>
                    <a:pt x="2705033" y="266194"/>
                    <a:pt x="2614057" y="342971"/>
                    <a:pt x="2501833" y="342971"/>
                  </a:cubicBezTo>
                  <a:lnTo>
                    <a:pt x="203200" y="342971"/>
                  </a:lnTo>
                  <a:cubicBezTo>
                    <a:pt x="90976" y="342971"/>
                    <a:pt x="0" y="266194"/>
                    <a:pt x="0" y="171486"/>
                  </a:cubicBezTo>
                  <a:cubicBezTo>
                    <a:pt x="0" y="767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705033" cy="342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4199" spc="13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주조 과정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주조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55124" b="19875"/>
          <a:stretch>
            <a:fillRect/>
          </a:stretch>
        </p:blipFill>
        <p:spPr>
          <a:xfrm flipH="false" flipV="false" rot="0">
            <a:off x="1002506" y="3148576"/>
            <a:ext cx="6565506" cy="659390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9720075" y="3148576"/>
            <a:ext cx="4402838" cy="1065902"/>
            <a:chOff x="0" y="0"/>
            <a:chExt cx="1159595" cy="2807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9595" cy="280731"/>
            </a:xfrm>
            <a:custGeom>
              <a:avLst/>
              <a:gdLst/>
              <a:ahLst/>
              <a:cxnLst/>
              <a:rect r="r" b="b" t="t" l="l"/>
              <a:pathLst>
                <a:path h="280731" w="1159595">
                  <a:moveTo>
                    <a:pt x="956395" y="0"/>
                  </a:moveTo>
                  <a:lnTo>
                    <a:pt x="0" y="0"/>
                  </a:lnTo>
                  <a:lnTo>
                    <a:pt x="0" y="280731"/>
                  </a:lnTo>
                  <a:lnTo>
                    <a:pt x="956395" y="280731"/>
                  </a:lnTo>
                  <a:lnTo>
                    <a:pt x="1159595" y="140366"/>
                  </a:lnTo>
                  <a:lnTo>
                    <a:pt x="956395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045295" cy="28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3599" spc="11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레들 감지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주조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720075" y="4920606"/>
            <a:ext cx="4402838" cy="1065902"/>
            <a:chOff x="0" y="0"/>
            <a:chExt cx="1159595" cy="2807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9595" cy="280731"/>
            </a:xfrm>
            <a:custGeom>
              <a:avLst/>
              <a:gdLst/>
              <a:ahLst/>
              <a:cxnLst/>
              <a:rect r="r" b="b" t="t" l="l"/>
              <a:pathLst>
                <a:path h="280731" w="1159595">
                  <a:moveTo>
                    <a:pt x="956395" y="0"/>
                  </a:moveTo>
                  <a:lnTo>
                    <a:pt x="0" y="0"/>
                  </a:lnTo>
                  <a:lnTo>
                    <a:pt x="0" y="280731"/>
                  </a:lnTo>
                  <a:lnTo>
                    <a:pt x="956395" y="280731"/>
                  </a:lnTo>
                  <a:lnTo>
                    <a:pt x="1159595" y="140366"/>
                  </a:lnTo>
                  <a:lnTo>
                    <a:pt x="956395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045295" cy="28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3599" spc="11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용탕 이송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720075" y="6692636"/>
            <a:ext cx="4402838" cy="1065902"/>
            <a:chOff x="0" y="0"/>
            <a:chExt cx="1159595" cy="28073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9595" cy="280731"/>
            </a:xfrm>
            <a:custGeom>
              <a:avLst/>
              <a:gdLst/>
              <a:ahLst/>
              <a:cxnLst/>
              <a:rect r="r" b="b" t="t" l="l"/>
              <a:pathLst>
                <a:path h="280731" w="1159595">
                  <a:moveTo>
                    <a:pt x="956395" y="0"/>
                  </a:moveTo>
                  <a:lnTo>
                    <a:pt x="0" y="0"/>
                  </a:lnTo>
                  <a:lnTo>
                    <a:pt x="0" y="280731"/>
                  </a:lnTo>
                  <a:lnTo>
                    <a:pt x="956395" y="280731"/>
                  </a:lnTo>
                  <a:lnTo>
                    <a:pt x="1159595" y="140366"/>
                  </a:lnTo>
                  <a:lnTo>
                    <a:pt x="956395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1045295" cy="28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3599" spc="11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용탕 균일화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20075" y="8464666"/>
            <a:ext cx="4402838" cy="1065902"/>
            <a:chOff x="0" y="0"/>
            <a:chExt cx="1159595" cy="2807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59595" cy="280731"/>
            </a:xfrm>
            <a:custGeom>
              <a:avLst/>
              <a:gdLst/>
              <a:ahLst/>
              <a:cxnLst/>
              <a:rect r="r" b="b" t="t" l="l"/>
              <a:pathLst>
                <a:path h="280731" w="1159595">
                  <a:moveTo>
                    <a:pt x="956395" y="0"/>
                  </a:moveTo>
                  <a:lnTo>
                    <a:pt x="0" y="0"/>
                  </a:lnTo>
                  <a:lnTo>
                    <a:pt x="0" y="280731"/>
                  </a:lnTo>
                  <a:lnTo>
                    <a:pt x="956395" y="280731"/>
                  </a:lnTo>
                  <a:lnTo>
                    <a:pt x="1159595" y="140366"/>
                  </a:lnTo>
                  <a:lnTo>
                    <a:pt x="956395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1045295" cy="280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19"/>
                </a:lnSpc>
              </a:pPr>
              <a:r>
                <a:rPr lang="en-US" sz="3599" spc="11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용탕 주입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전체적인 주조 과정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87017" y="10007388"/>
            <a:ext cx="17817723" cy="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8"/>
              </a:lnSpc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유튜브 주조란 무엇인가(</a:t>
            </a:r>
            <a:r>
              <a:rPr lang="en-US" sz="1200" spc="4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6" tooltip="https://youtu.be/0qxd3fb7IeM?si=tgsep18L1R_kmwu4"/>
              </a:rPr>
              <a:t>https://youtu.be/0qxd3fb7IeM?si=tgsep18L1R_kmwu4</a:t>
            </a: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60" y="3587594"/>
            <a:ext cx="6239863" cy="5964352"/>
          </a:xfrm>
          <a:custGeom>
            <a:avLst/>
            <a:gdLst/>
            <a:ahLst/>
            <a:cxnLst/>
            <a:rect r="r" b="b" t="t" l="l"/>
            <a:pathLst>
              <a:path h="5964352" w="6239863">
                <a:moveTo>
                  <a:pt x="0" y="0"/>
                </a:moveTo>
                <a:lnTo>
                  <a:pt x="6239863" y="0"/>
                </a:lnTo>
                <a:lnTo>
                  <a:pt x="6239863" y="5964352"/>
                </a:lnTo>
                <a:lnTo>
                  <a:pt x="0" y="5964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72503" y="3587594"/>
            <a:ext cx="6552492" cy="5964352"/>
          </a:xfrm>
          <a:custGeom>
            <a:avLst/>
            <a:gdLst/>
            <a:ahLst/>
            <a:cxnLst/>
            <a:rect r="r" b="b" t="t" l="l"/>
            <a:pathLst>
              <a:path h="5964352" w="6552492">
                <a:moveTo>
                  <a:pt x="0" y="0"/>
                </a:moveTo>
                <a:lnTo>
                  <a:pt x="6552492" y="0"/>
                </a:lnTo>
                <a:lnTo>
                  <a:pt x="6552492" y="5964352"/>
                </a:lnTo>
                <a:lnTo>
                  <a:pt x="0" y="5964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33349" y="3587594"/>
            <a:ext cx="5869869" cy="5964352"/>
          </a:xfrm>
          <a:custGeom>
            <a:avLst/>
            <a:gdLst/>
            <a:ahLst/>
            <a:cxnLst/>
            <a:rect r="r" b="b" t="t" l="l"/>
            <a:pathLst>
              <a:path h="5964352" w="5869869">
                <a:moveTo>
                  <a:pt x="0" y="0"/>
                </a:moveTo>
                <a:lnTo>
                  <a:pt x="5869869" y="0"/>
                </a:lnTo>
                <a:lnTo>
                  <a:pt x="5869869" y="5964352"/>
                </a:lnTo>
                <a:lnTo>
                  <a:pt x="0" y="5964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9">
                <a:alphaModFix amt="27000"/>
              </a:blip>
              <a:stretch>
                <a:fillRect l="0" t="-136430" r="0" b="-136442"/>
              </a:stretch>
            </a:blipFill>
          </p:spPr>
        </p: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43544" b="0"/>
          <a:stretch>
            <a:fillRect/>
          </a:stretch>
        </p:blipFill>
        <p:spPr>
          <a:xfrm flipH="false" flipV="false" rot="0">
            <a:off x="1115480" y="4167235"/>
            <a:ext cx="4115808" cy="4100806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81759" y="8044730"/>
            <a:ext cx="6435237" cy="1450066"/>
            <a:chOff x="0" y="0"/>
            <a:chExt cx="8580316" cy="1933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80316" cy="1933421"/>
            </a:xfrm>
            <a:custGeom>
              <a:avLst/>
              <a:gdLst/>
              <a:ahLst/>
              <a:cxnLst/>
              <a:rect r="r" b="b" t="t" l="l"/>
              <a:pathLst>
                <a:path h="1933421" w="8580316">
                  <a:moveTo>
                    <a:pt x="0" y="0"/>
                  </a:moveTo>
                  <a:lnTo>
                    <a:pt x="8580316" y="0"/>
                  </a:lnTo>
                  <a:lnTo>
                    <a:pt x="8580316" y="1933421"/>
                  </a:lnTo>
                  <a:lnTo>
                    <a:pt x="0" y="1933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8580316" cy="192389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398"/>
                </a:lnSpc>
              </a:pPr>
              <a:r>
                <a:rPr lang="en-US" sz="4499" spc="17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move_periodic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50825" y="8044730"/>
            <a:ext cx="6435237" cy="1450066"/>
            <a:chOff x="0" y="0"/>
            <a:chExt cx="8580316" cy="19334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580316" cy="1933421"/>
            </a:xfrm>
            <a:custGeom>
              <a:avLst/>
              <a:gdLst/>
              <a:ahLst/>
              <a:cxnLst/>
              <a:rect r="r" b="b" t="t" l="l"/>
              <a:pathLst>
                <a:path h="1933421" w="8580316">
                  <a:moveTo>
                    <a:pt x="0" y="0"/>
                  </a:moveTo>
                  <a:lnTo>
                    <a:pt x="8580316" y="0"/>
                  </a:lnTo>
                  <a:lnTo>
                    <a:pt x="8580316" y="1933421"/>
                  </a:lnTo>
                  <a:lnTo>
                    <a:pt x="0" y="1933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8580316" cy="192389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398"/>
                </a:lnSpc>
              </a:pPr>
              <a:r>
                <a:rPr lang="en-US" sz="4499" spc="17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move_spiral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67872" y="8044730"/>
            <a:ext cx="6435237" cy="1450066"/>
            <a:chOff x="0" y="0"/>
            <a:chExt cx="8580316" cy="19334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580316" cy="1933421"/>
            </a:xfrm>
            <a:custGeom>
              <a:avLst/>
              <a:gdLst/>
              <a:ahLst/>
              <a:cxnLst/>
              <a:rect r="r" b="b" t="t" l="l"/>
              <a:pathLst>
                <a:path h="1933421" w="8580316">
                  <a:moveTo>
                    <a:pt x="0" y="0"/>
                  </a:moveTo>
                  <a:lnTo>
                    <a:pt x="8580316" y="0"/>
                  </a:lnTo>
                  <a:lnTo>
                    <a:pt x="8580316" y="1933421"/>
                  </a:lnTo>
                  <a:lnTo>
                    <a:pt x="0" y="1933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8580316" cy="192389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398"/>
                </a:lnSpc>
              </a:pPr>
              <a:r>
                <a:rPr lang="en-US" sz="4499" spc="17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movec</a:t>
              </a:r>
            </a:p>
          </p:txBody>
        </p:sp>
      </p:grp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0" t="0" r="55181" b="20038"/>
          <a:stretch>
            <a:fillRect/>
          </a:stretch>
        </p:blipFill>
        <p:spPr>
          <a:xfrm flipH="false" flipV="false" rot="0">
            <a:off x="7144402" y="4061946"/>
            <a:ext cx="4296065" cy="4311385"/>
          </a:xfrm>
          <a:prstGeom prst="rect">
            <a:avLst/>
          </a:prstGeom>
        </p:spPr>
      </p:pic>
      <p:pic>
        <p:nvPicPr>
          <p:cNvPr name="Picture 24" id="24">
            <a:hlinkClick action="ppaction://media"/>
          </p:cNvPr>
          <p:cNvPicPr>
            <a:picLocks noChangeAspect="true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6"/>
          <a:srcRect l="0" t="0" r="55013" b="19440"/>
          <a:stretch>
            <a:fillRect/>
          </a:stretch>
        </p:blipFill>
        <p:spPr>
          <a:xfrm flipH="false" flipV="false" rot="0">
            <a:off x="13214821" y="4105894"/>
            <a:ext cx="4192913" cy="422349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용탕 균일화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주조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3" t="0" r="-1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1319099" y="-19050"/>
            <a:ext cx="6968901" cy="4945004"/>
            <a:chOff x="0" y="0"/>
            <a:chExt cx="9291868" cy="6593339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9291828" cy="6593332"/>
            </a:xfrm>
            <a:custGeom>
              <a:avLst/>
              <a:gdLst/>
              <a:ahLst/>
              <a:cxnLst/>
              <a:rect r="r" b="b" t="t" l="l"/>
              <a:pathLst>
                <a:path h="6593332" w="9291828">
                  <a:moveTo>
                    <a:pt x="9291828" y="0"/>
                  </a:moveTo>
                  <a:lnTo>
                    <a:pt x="0" y="0"/>
                  </a:lnTo>
                  <a:lnTo>
                    <a:pt x="0" y="6593332"/>
                  </a:lnTo>
                  <a:lnTo>
                    <a:pt x="9291828" y="6593332"/>
                  </a:lnTo>
                  <a:lnTo>
                    <a:pt x="9291828" y="0"/>
                  </a:lnTo>
                  <a:close/>
                </a:path>
              </a:pathLst>
            </a:custGeom>
            <a:blipFill>
              <a:blip r:embed="rId4"/>
              <a:stretch>
                <a:fillRect l="0" t="-1143" r="0" b="-114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06323" y="795525"/>
            <a:ext cx="3378320" cy="79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09882" y="3564118"/>
            <a:ext cx="5509602" cy="837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0">
                <a:solidFill>
                  <a:srgbClr val="3F3F3F"/>
                </a:solidFill>
                <a:latin typeface="Mandali"/>
                <a:ea typeface="Mandali"/>
                <a:cs typeface="Mandali"/>
                <a:sym typeface="Mandali"/>
              </a:rPr>
              <a:t>프로젝트 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63165" y="3397431"/>
            <a:ext cx="1121652" cy="104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3378C8"/>
                </a:solidFill>
                <a:latin typeface="Arial Bold"/>
                <a:ea typeface="Arial Bold"/>
                <a:cs typeface="Arial Bold"/>
                <a:sym typeface="Arial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09882" y="4769694"/>
            <a:ext cx="5725212" cy="82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0">
                <a:solidFill>
                  <a:srgbClr val="3F3F3F"/>
                </a:solidFill>
                <a:latin typeface="Mandali"/>
                <a:ea typeface="Mandali"/>
                <a:cs typeface="Mandali"/>
                <a:sym typeface="Mandali"/>
              </a:rPr>
              <a:t>팀 구성 역할 및 프로젝트 수행 절차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63164" y="4596390"/>
            <a:ext cx="1146718" cy="104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3378C8"/>
                </a:solidFill>
                <a:latin typeface="Arial Bold"/>
                <a:ea typeface="Arial Bold"/>
                <a:cs typeface="Arial Bold"/>
                <a:sym typeface="Arial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3164" y="5795349"/>
            <a:ext cx="1146718" cy="104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3378C8"/>
                </a:solidFill>
                <a:latin typeface="Arial Bold"/>
                <a:ea typeface="Arial Bold"/>
                <a:cs typeface="Arial Bold"/>
                <a:sym typeface="Arial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09882" y="5885836"/>
            <a:ext cx="3727334" cy="86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0">
                <a:solidFill>
                  <a:srgbClr val="3F3F3F"/>
                </a:solidFill>
                <a:latin typeface="Mandali"/>
                <a:ea typeface="Mandali"/>
                <a:cs typeface="Mandali"/>
                <a:sym typeface="Mandali"/>
              </a:rPr>
              <a:t>프로젝트 수행 경과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3164" y="6994309"/>
            <a:ext cx="1146718" cy="104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3378C8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09882" y="8359956"/>
            <a:ext cx="4807524" cy="86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0">
                <a:solidFill>
                  <a:srgbClr val="3F3F3F"/>
                </a:solidFill>
                <a:latin typeface="Mandali"/>
                <a:ea typeface="Mandali"/>
                <a:cs typeface="Mandali"/>
                <a:sym typeface="Mandali"/>
              </a:rPr>
              <a:t>자체 평가 의견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63164" y="8193269"/>
            <a:ext cx="1146718" cy="104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3378C8"/>
                </a:solidFill>
                <a:latin typeface="Arial Bold"/>
                <a:ea typeface="Arial Bold"/>
                <a:cs typeface="Arial Bold"/>
                <a:sym typeface="Arial Bold"/>
              </a:rPr>
              <a:t>05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10115550"/>
            <a:ext cx="18288000" cy="171450"/>
            <a:chOff x="0" y="0"/>
            <a:chExt cx="24384000" cy="228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1564026" y="6433773"/>
            <a:ext cx="214312" cy="214312"/>
            <a:chOff x="0" y="0"/>
            <a:chExt cx="285749" cy="2857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5750" cy="285750"/>
            </a:xfrm>
            <a:custGeom>
              <a:avLst/>
              <a:gdLst/>
              <a:ahLst/>
              <a:cxnLst/>
              <a:rect r="r" b="b" t="t" l="l"/>
              <a:pathLst>
                <a:path h="285750" w="285750">
                  <a:moveTo>
                    <a:pt x="0" y="0"/>
                  </a:moveTo>
                  <a:lnTo>
                    <a:pt x="285750" y="0"/>
                  </a:lnTo>
                  <a:lnTo>
                    <a:pt x="285750" y="285750"/>
                  </a:lnTo>
                  <a:lnTo>
                    <a:pt x="0" y="28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6609557" y="2332755"/>
            <a:ext cx="350043" cy="350043"/>
            <a:chOff x="0" y="0"/>
            <a:chExt cx="466724" cy="4667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6725" cy="466725"/>
            </a:xfrm>
            <a:custGeom>
              <a:avLst/>
              <a:gdLst/>
              <a:ahLst/>
              <a:cxnLst/>
              <a:rect r="r" b="b" t="t" l="l"/>
              <a:pathLst>
                <a:path h="466725" w="466725">
                  <a:moveTo>
                    <a:pt x="0" y="0"/>
                  </a:moveTo>
                  <a:lnTo>
                    <a:pt x="466725" y="0"/>
                  </a:lnTo>
                  <a:lnTo>
                    <a:pt x="466725" y="466725"/>
                  </a:lnTo>
                  <a:lnTo>
                    <a:pt x="0" y="466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2700000">
            <a:off x="17900005" y="454140"/>
            <a:ext cx="515519" cy="515519"/>
            <a:chOff x="0" y="0"/>
            <a:chExt cx="687359" cy="6873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87324" cy="687324"/>
            </a:xfrm>
            <a:custGeom>
              <a:avLst/>
              <a:gdLst/>
              <a:ahLst/>
              <a:cxnLst/>
              <a:rect r="r" b="b" t="t" l="l"/>
              <a:pathLst>
                <a:path h="687324" w="687324">
                  <a:moveTo>
                    <a:pt x="0" y="0"/>
                  </a:moveTo>
                  <a:lnTo>
                    <a:pt x="687324" y="0"/>
                  </a:lnTo>
                  <a:lnTo>
                    <a:pt x="687324" y="687324"/>
                  </a:lnTo>
                  <a:lnTo>
                    <a:pt x="0" y="687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5" b="-5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564335" y="7765000"/>
            <a:ext cx="357188" cy="357188"/>
            <a:chOff x="0" y="0"/>
            <a:chExt cx="476251" cy="47625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6250" cy="476250"/>
            </a:xfrm>
            <a:custGeom>
              <a:avLst/>
              <a:gdLst/>
              <a:ahLst/>
              <a:cxnLst/>
              <a:rect r="r" b="b" t="t" l="l"/>
              <a:pathLst>
                <a:path h="476250" w="476250">
                  <a:moveTo>
                    <a:pt x="0" y="0"/>
                  </a:moveTo>
                  <a:lnTo>
                    <a:pt x="476250" y="0"/>
                  </a:lnTo>
                  <a:lnTo>
                    <a:pt x="476250" y="476250"/>
                  </a:lnTo>
                  <a:lnTo>
                    <a:pt x="0" y="47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807405" y="6447798"/>
            <a:ext cx="160448" cy="160448"/>
            <a:chOff x="0" y="0"/>
            <a:chExt cx="213931" cy="21393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3868" cy="213868"/>
            </a:xfrm>
            <a:custGeom>
              <a:avLst/>
              <a:gdLst/>
              <a:ahLst/>
              <a:cxnLst/>
              <a:rect r="r" b="b" t="t" l="l"/>
              <a:pathLst>
                <a:path h="213868" w="213868">
                  <a:moveTo>
                    <a:pt x="0" y="0"/>
                  </a:moveTo>
                  <a:lnTo>
                    <a:pt x="213868" y="0"/>
                  </a:lnTo>
                  <a:lnTo>
                    <a:pt x="213868" y="213868"/>
                  </a:lnTo>
                  <a:lnTo>
                    <a:pt x="0" y="213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29" b="-29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444882" y="2736693"/>
            <a:ext cx="480833" cy="456486"/>
            <a:chOff x="0" y="0"/>
            <a:chExt cx="641111" cy="6086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41096" cy="608711"/>
            </a:xfrm>
            <a:custGeom>
              <a:avLst/>
              <a:gdLst/>
              <a:ahLst/>
              <a:cxnLst/>
              <a:rect r="r" b="b" t="t" l="l"/>
              <a:pathLst>
                <a:path h="608711" w="641096">
                  <a:moveTo>
                    <a:pt x="0" y="0"/>
                  </a:moveTo>
                  <a:lnTo>
                    <a:pt x="641096" y="0"/>
                  </a:lnTo>
                  <a:lnTo>
                    <a:pt x="641096" y="608711"/>
                  </a:lnTo>
                  <a:lnTo>
                    <a:pt x="0" y="608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37" t="0" r="-239" b="1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509882" y="7126450"/>
            <a:ext cx="3727334" cy="86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0">
                <a:solidFill>
                  <a:srgbClr val="3F3F3F"/>
                </a:solidFill>
                <a:latin typeface="Mandali"/>
                <a:ea typeface="Mandali"/>
                <a:cs typeface="Mandali"/>
                <a:sym typeface="Mandali"/>
              </a:rPr>
              <a:t>프로젝트 시연 영상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05451" y="1363269"/>
            <a:ext cx="1359467" cy="109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2"/>
              </a:lnSpc>
            </a:pPr>
            <a:r>
              <a:rPr lang="en-US" sz="5693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88059" y="3471882"/>
            <a:ext cx="5006749" cy="4734173"/>
            <a:chOff x="0" y="0"/>
            <a:chExt cx="1318650" cy="1246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8650" cy="1246860"/>
            </a:xfrm>
            <a:custGeom>
              <a:avLst/>
              <a:gdLst/>
              <a:ahLst/>
              <a:cxnLst/>
              <a:rect r="r" b="b" t="t" l="l"/>
              <a:pathLst>
                <a:path h="1246860" w="1318650">
                  <a:moveTo>
                    <a:pt x="78861" y="0"/>
                  </a:moveTo>
                  <a:lnTo>
                    <a:pt x="1239789" y="0"/>
                  </a:lnTo>
                  <a:cubicBezTo>
                    <a:pt x="1283343" y="0"/>
                    <a:pt x="1318650" y="35307"/>
                    <a:pt x="1318650" y="78861"/>
                  </a:cubicBezTo>
                  <a:lnTo>
                    <a:pt x="1318650" y="1167999"/>
                  </a:lnTo>
                  <a:cubicBezTo>
                    <a:pt x="1318650" y="1211553"/>
                    <a:pt x="1283343" y="1246860"/>
                    <a:pt x="1239789" y="1246860"/>
                  </a:cubicBezTo>
                  <a:lnTo>
                    <a:pt x="78861" y="1246860"/>
                  </a:lnTo>
                  <a:cubicBezTo>
                    <a:pt x="35307" y="1246860"/>
                    <a:pt x="0" y="1211553"/>
                    <a:pt x="0" y="1167999"/>
                  </a:cubicBezTo>
                  <a:lnTo>
                    <a:pt x="0" y="78861"/>
                  </a:lnTo>
                  <a:cubicBezTo>
                    <a:pt x="0" y="35307"/>
                    <a:pt x="35307" y="0"/>
                    <a:pt x="78861" y="0"/>
                  </a:cubicBezTo>
                  <a:close/>
                </a:path>
              </a:pathLst>
            </a:custGeom>
            <a:solidFill>
              <a:srgbClr val="FAB536"/>
            </a:solidFill>
            <a:ln w="85725" cap="rnd">
              <a:solidFill>
                <a:srgbClr val="BFBFB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318650" cy="1246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33312" y="3173579"/>
            <a:ext cx="4021375" cy="1547838"/>
            <a:chOff x="0" y="0"/>
            <a:chExt cx="5361834" cy="20637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61834" cy="2063784"/>
            </a:xfrm>
            <a:custGeom>
              <a:avLst/>
              <a:gdLst/>
              <a:ahLst/>
              <a:cxnLst/>
              <a:rect r="r" b="b" t="t" l="l"/>
              <a:pathLst>
                <a:path h="2063784" w="5361834">
                  <a:moveTo>
                    <a:pt x="0" y="0"/>
                  </a:moveTo>
                  <a:lnTo>
                    <a:pt x="5361834" y="0"/>
                  </a:lnTo>
                  <a:lnTo>
                    <a:pt x="5361834" y="2063784"/>
                  </a:lnTo>
                  <a:lnTo>
                    <a:pt x="0" y="2063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5361834" cy="2063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연마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88312" y="4633711"/>
            <a:ext cx="47297" cy="3133991"/>
            <a:chOff x="0" y="0"/>
            <a:chExt cx="63063" cy="41786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25400"/>
              <a:ext cx="63119" cy="4127881"/>
            </a:xfrm>
            <a:custGeom>
              <a:avLst/>
              <a:gdLst/>
              <a:ahLst/>
              <a:cxnLst/>
              <a:rect r="r" b="b" t="t" l="l"/>
              <a:pathLst>
                <a:path h="4127881" w="63119">
                  <a:moveTo>
                    <a:pt x="12319" y="4127881"/>
                  </a:moveTo>
                  <a:lnTo>
                    <a:pt x="0" y="127"/>
                  </a:lnTo>
                  <a:lnTo>
                    <a:pt x="50800" y="0"/>
                  </a:lnTo>
                  <a:lnTo>
                    <a:pt x="63119" y="412788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797937" y="1996051"/>
            <a:ext cx="6644144" cy="1342405"/>
            <a:chOff x="0" y="0"/>
            <a:chExt cx="1749898" cy="3535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49898" cy="353555"/>
            </a:xfrm>
            <a:custGeom>
              <a:avLst/>
              <a:gdLst/>
              <a:ahLst/>
              <a:cxnLst/>
              <a:rect r="r" b="b" t="t" l="l"/>
              <a:pathLst>
                <a:path h="353555" w="1749898">
                  <a:moveTo>
                    <a:pt x="1546698" y="0"/>
                  </a:moveTo>
                  <a:cubicBezTo>
                    <a:pt x="1658922" y="0"/>
                    <a:pt x="1749898" y="79146"/>
                    <a:pt x="1749898" y="176778"/>
                  </a:cubicBezTo>
                  <a:cubicBezTo>
                    <a:pt x="1749898" y="274409"/>
                    <a:pt x="1658922" y="353555"/>
                    <a:pt x="1546698" y="353555"/>
                  </a:cubicBezTo>
                  <a:lnTo>
                    <a:pt x="203200" y="353555"/>
                  </a:lnTo>
                  <a:cubicBezTo>
                    <a:pt x="90976" y="353555"/>
                    <a:pt x="0" y="274409"/>
                    <a:pt x="0" y="176778"/>
                  </a:cubicBezTo>
                  <a:cubicBezTo>
                    <a:pt x="0" y="7914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1749898" cy="35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19"/>
                </a:lnSpc>
              </a:pPr>
              <a:r>
                <a:rPr lang="en-US" sz="4599" spc="15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단조 과정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30612" y="3471882"/>
            <a:ext cx="5006749" cy="4734173"/>
            <a:chOff x="0" y="0"/>
            <a:chExt cx="1318650" cy="12468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18650" cy="1246860"/>
            </a:xfrm>
            <a:custGeom>
              <a:avLst/>
              <a:gdLst/>
              <a:ahLst/>
              <a:cxnLst/>
              <a:rect r="r" b="b" t="t" l="l"/>
              <a:pathLst>
                <a:path h="1246860" w="1318650">
                  <a:moveTo>
                    <a:pt x="78861" y="0"/>
                  </a:moveTo>
                  <a:lnTo>
                    <a:pt x="1239789" y="0"/>
                  </a:lnTo>
                  <a:cubicBezTo>
                    <a:pt x="1283343" y="0"/>
                    <a:pt x="1318650" y="35307"/>
                    <a:pt x="1318650" y="78861"/>
                  </a:cubicBezTo>
                  <a:lnTo>
                    <a:pt x="1318650" y="1167999"/>
                  </a:lnTo>
                  <a:cubicBezTo>
                    <a:pt x="1318650" y="1211553"/>
                    <a:pt x="1283343" y="1246860"/>
                    <a:pt x="1239789" y="1246860"/>
                  </a:cubicBezTo>
                  <a:lnTo>
                    <a:pt x="78861" y="1246860"/>
                  </a:lnTo>
                  <a:cubicBezTo>
                    <a:pt x="35307" y="1246860"/>
                    <a:pt x="0" y="1211553"/>
                    <a:pt x="0" y="1167999"/>
                  </a:cubicBezTo>
                  <a:lnTo>
                    <a:pt x="0" y="78861"/>
                  </a:lnTo>
                  <a:cubicBezTo>
                    <a:pt x="0" y="35307"/>
                    <a:pt x="35307" y="0"/>
                    <a:pt x="78861" y="0"/>
                  </a:cubicBezTo>
                  <a:close/>
                </a:path>
              </a:pathLst>
            </a:custGeom>
            <a:solidFill>
              <a:srgbClr val="75B5E4"/>
            </a:solidFill>
            <a:ln w="85725" cap="rnd">
              <a:solidFill>
                <a:srgbClr val="BFBFB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318650" cy="1246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55394" y="3144528"/>
            <a:ext cx="2776235" cy="1557839"/>
            <a:chOff x="0" y="0"/>
            <a:chExt cx="3701646" cy="20771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016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3701647">
                  <a:moveTo>
                    <a:pt x="0" y="0"/>
                  </a:moveTo>
                  <a:lnTo>
                    <a:pt x="3701647" y="0"/>
                  </a:lnTo>
                  <a:lnTo>
                    <a:pt x="37016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3701646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재련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747006" y="3471882"/>
            <a:ext cx="5006749" cy="4734173"/>
            <a:chOff x="0" y="0"/>
            <a:chExt cx="1318650" cy="12468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8650" cy="1246860"/>
            </a:xfrm>
            <a:custGeom>
              <a:avLst/>
              <a:gdLst/>
              <a:ahLst/>
              <a:cxnLst/>
              <a:rect r="r" b="b" t="t" l="l"/>
              <a:pathLst>
                <a:path h="1246860" w="1318650">
                  <a:moveTo>
                    <a:pt x="78861" y="0"/>
                  </a:moveTo>
                  <a:lnTo>
                    <a:pt x="1239789" y="0"/>
                  </a:lnTo>
                  <a:cubicBezTo>
                    <a:pt x="1283343" y="0"/>
                    <a:pt x="1318650" y="35307"/>
                    <a:pt x="1318650" y="78861"/>
                  </a:cubicBezTo>
                  <a:lnTo>
                    <a:pt x="1318650" y="1167999"/>
                  </a:lnTo>
                  <a:cubicBezTo>
                    <a:pt x="1318650" y="1211553"/>
                    <a:pt x="1283343" y="1246860"/>
                    <a:pt x="1239789" y="1246860"/>
                  </a:cubicBezTo>
                  <a:lnTo>
                    <a:pt x="78861" y="1246860"/>
                  </a:lnTo>
                  <a:cubicBezTo>
                    <a:pt x="35307" y="1246860"/>
                    <a:pt x="0" y="1211553"/>
                    <a:pt x="0" y="1167999"/>
                  </a:cubicBezTo>
                  <a:lnTo>
                    <a:pt x="0" y="78861"/>
                  </a:lnTo>
                  <a:cubicBezTo>
                    <a:pt x="0" y="35307"/>
                    <a:pt x="35307" y="0"/>
                    <a:pt x="78861" y="0"/>
                  </a:cubicBezTo>
                  <a:close/>
                </a:path>
              </a:pathLst>
            </a:custGeom>
            <a:solidFill>
              <a:srgbClr val="75B5E4"/>
            </a:solidFill>
            <a:ln w="85725" cap="rnd">
              <a:solidFill>
                <a:srgbClr val="BFBFB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318650" cy="1246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090289" y="3144528"/>
            <a:ext cx="2776235" cy="1557839"/>
            <a:chOff x="0" y="0"/>
            <a:chExt cx="3701646" cy="20771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7016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3701647">
                  <a:moveTo>
                    <a:pt x="0" y="0"/>
                  </a:moveTo>
                  <a:lnTo>
                    <a:pt x="3701647" y="0"/>
                  </a:lnTo>
                  <a:lnTo>
                    <a:pt x="37016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3701646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비틀기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147258" y="4665375"/>
            <a:ext cx="47297" cy="3133991"/>
            <a:chOff x="0" y="0"/>
            <a:chExt cx="63063" cy="417865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25400"/>
              <a:ext cx="63119" cy="4127881"/>
            </a:xfrm>
            <a:custGeom>
              <a:avLst/>
              <a:gdLst/>
              <a:ahLst/>
              <a:cxnLst/>
              <a:rect r="r" b="b" t="t" l="l"/>
              <a:pathLst>
                <a:path h="4127881" w="63119">
                  <a:moveTo>
                    <a:pt x="12319" y="4127881"/>
                  </a:moveTo>
                  <a:lnTo>
                    <a:pt x="0" y="127"/>
                  </a:lnTo>
                  <a:lnTo>
                    <a:pt x="50800" y="0"/>
                  </a:lnTo>
                  <a:lnTo>
                    <a:pt x="63119" y="412788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3427036" y="4366807"/>
            <a:ext cx="3646689" cy="3646689"/>
          </a:xfrm>
          <a:custGeom>
            <a:avLst/>
            <a:gdLst/>
            <a:ahLst/>
            <a:cxnLst/>
            <a:rect r="r" b="b" t="t" l="l"/>
            <a:pathLst>
              <a:path h="3646689" w="3646689">
                <a:moveTo>
                  <a:pt x="0" y="0"/>
                </a:moveTo>
                <a:lnTo>
                  <a:pt x="3646688" y="0"/>
                </a:lnTo>
                <a:lnTo>
                  <a:pt x="3646688" y="3646689"/>
                </a:lnTo>
                <a:lnTo>
                  <a:pt x="0" y="3646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252585" y="4366807"/>
            <a:ext cx="3734847" cy="3625579"/>
          </a:xfrm>
          <a:custGeom>
            <a:avLst/>
            <a:gdLst/>
            <a:ahLst/>
            <a:cxnLst/>
            <a:rect r="r" b="b" t="t" l="l"/>
            <a:pathLst>
              <a:path h="3625579" w="3734847">
                <a:moveTo>
                  <a:pt x="0" y="0"/>
                </a:moveTo>
                <a:lnTo>
                  <a:pt x="3734848" y="0"/>
                </a:lnTo>
                <a:lnTo>
                  <a:pt x="3734848" y="3625579"/>
                </a:lnTo>
                <a:lnTo>
                  <a:pt x="0" y="3625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06" r="0" b="-1506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91317" y="4409026"/>
            <a:ext cx="3704390" cy="3625579"/>
          </a:xfrm>
          <a:custGeom>
            <a:avLst/>
            <a:gdLst/>
            <a:ahLst/>
            <a:cxnLst/>
            <a:rect r="r" b="b" t="t" l="l"/>
            <a:pathLst>
              <a:path h="3625579" w="3704390">
                <a:moveTo>
                  <a:pt x="0" y="0"/>
                </a:moveTo>
                <a:lnTo>
                  <a:pt x="3704389" y="0"/>
                </a:lnTo>
                <a:lnTo>
                  <a:pt x="3704389" y="3625579"/>
                </a:lnTo>
                <a:lnTo>
                  <a:pt x="0" y="3625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971" t="0" r="-20928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3070862" y="8339405"/>
            <a:ext cx="12407544" cy="1543050"/>
            <a:chOff x="0" y="0"/>
            <a:chExt cx="3267831" cy="406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267831" cy="406400"/>
            </a:xfrm>
            <a:custGeom>
              <a:avLst/>
              <a:gdLst/>
              <a:ahLst/>
              <a:cxnLst/>
              <a:rect r="r" b="b" t="t" l="l"/>
              <a:pathLst>
                <a:path h="406400" w="3267831">
                  <a:moveTo>
                    <a:pt x="31822" y="0"/>
                  </a:moveTo>
                  <a:lnTo>
                    <a:pt x="3236008" y="0"/>
                  </a:lnTo>
                  <a:cubicBezTo>
                    <a:pt x="3244448" y="0"/>
                    <a:pt x="3252542" y="3353"/>
                    <a:pt x="3258510" y="9321"/>
                  </a:cubicBezTo>
                  <a:cubicBezTo>
                    <a:pt x="3264478" y="15288"/>
                    <a:pt x="3267831" y="23383"/>
                    <a:pt x="3267831" y="31822"/>
                  </a:cubicBezTo>
                  <a:lnTo>
                    <a:pt x="3267831" y="374578"/>
                  </a:lnTo>
                  <a:cubicBezTo>
                    <a:pt x="3267831" y="392153"/>
                    <a:pt x="3253584" y="406400"/>
                    <a:pt x="3236008" y="406400"/>
                  </a:cubicBezTo>
                  <a:lnTo>
                    <a:pt x="31822" y="406400"/>
                  </a:lnTo>
                  <a:cubicBezTo>
                    <a:pt x="23383" y="406400"/>
                    <a:pt x="15288" y="403047"/>
                    <a:pt x="9321" y="397079"/>
                  </a:cubicBezTo>
                  <a:cubicBezTo>
                    <a:pt x="3353" y="391112"/>
                    <a:pt x="0" y="383017"/>
                    <a:pt x="0" y="374578"/>
                  </a:cubicBezTo>
                  <a:lnTo>
                    <a:pt x="0" y="31822"/>
                  </a:lnTo>
                  <a:cubicBezTo>
                    <a:pt x="0" y="23383"/>
                    <a:pt x="3353" y="15288"/>
                    <a:pt x="9321" y="9321"/>
                  </a:cubicBezTo>
                  <a:cubicBezTo>
                    <a:pt x="15288" y="3353"/>
                    <a:pt x="23383" y="0"/>
                    <a:pt x="31822" y="0"/>
                  </a:cubicBez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3267831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99"/>
                </a:lnSpc>
              </a:pPr>
              <a:r>
                <a:rPr lang="en-US" sz="4499" spc="14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반복 횟수 지정, 접촉 감지 기반 도구 탈착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단조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28022" y="3225644"/>
            <a:ext cx="38100" cy="6530340"/>
            <a:chOff x="0" y="0"/>
            <a:chExt cx="50800" cy="87071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5400"/>
              <a:ext cx="50800" cy="8656320"/>
            </a:xfrm>
            <a:custGeom>
              <a:avLst/>
              <a:gdLst/>
              <a:ahLst/>
              <a:cxnLst/>
              <a:rect r="r" b="b" t="t" l="l"/>
              <a:pathLst>
                <a:path h="8656320" w="50800">
                  <a:moveTo>
                    <a:pt x="0" y="8656320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865632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68368" b="0"/>
          <a:stretch>
            <a:fillRect/>
          </a:stretch>
        </p:blipFill>
        <p:spPr>
          <a:xfrm flipH="false" flipV="false" rot="0">
            <a:off x="12096160" y="3050459"/>
            <a:ext cx="3797930" cy="6753813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-5400000">
            <a:off x="2420252" y="2431024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25632" y="8269588"/>
            <a:ext cx="6356958" cy="1711450"/>
            <a:chOff x="0" y="0"/>
            <a:chExt cx="1674261" cy="4507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74261" cy="450752"/>
            </a:xfrm>
            <a:custGeom>
              <a:avLst/>
              <a:gdLst/>
              <a:ahLst/>
              <a:cxnLst/>
              <a:rect r="r" b="b" t="t" l="l"/>
              <a:pathLst>
                <a:path h="450752" w="1674261">
                  <a:moveTo>
                    <a:pt x="62111" y="0"/>
                  </a:moveTo>
                  <a:lnTo>
                    <a:pt x="1612149" y="0"/>
                  </a:lnTo>
                  <a:cubicBezTo>
                    <a:pt x="1628622" y="0"/>
                    <a:pt x="1644421" y="6544"/>
                    <a:pt x="1656069" y="18192"/>
                  </a:cubicBezTo>
                  <a:cubicBezTo>
                    <a:pt x="1667717" y="29840"/>
                    <a:pt x="1674261" y="45638"/>
                    <a:pt x="1674261" y="62111"/>
                  </a:cubicBezTo>
                  <a:lnTo>
                    <a:pt x="1674261" y="388641"/>
                  </a:lnTo>
                  <a:cubicBezTo>
                    <a:pt x="1674261" y="422944"/>
                    <a:pt x="1646452" y="450752"/>
                    <a:pt x="1612149" y="450752"/>
                  </a:cubicBezTo>
                  <a:lnTo>
                    <a:pt x="62111" y="450752"/>
                  </a:lnTo>
                  <a:cubicBezTo>
                    <a:pt x="27808" y="450752"/>
                    <a:pt x="0" y="422944"/>
                    <a:pt x="0" y="388641"/>
                  </a:cubicBezTo>
                  <a:lnTo>
                    <a:pt x="0" y="62111"/>
                  </a:lnTo>
                  <a:cubicBezTo>
                    <a:pt x="0" y="27808"/>
                    <a:pt x="27808" y="0"/>
                    <a:pt x="62111" y="0"/>
                  </a:cubicBez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674261" cy="450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단조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91870" y="5539835"/>
            <a:ext cx="10611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999" spc="10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 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86493" y="8364972"/>
            <a:ext cx="6435237" cy="1450066"/>
            <a:chOff x="0" y="0"/>
            <a:chExt cx="8580316" cy="19334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80316" cy="1933421"/>
            </a:xfrm>
            <a:custGeom>
              <a:avLst/>
              <a:gdLst/>
              <a:ahLst/>
              <a:cxnLst/>
              <a:rect r="r" b="b" t="t" l="l"/>
              <a:pathLst>
                <a:path h="1933421" w="8580316">
                  <a:moveTo>
                    <a:pt x="0" y="0"/>
                  </a:moveTo>
                  <a:lnTo>
                    <a:pt x="8580316" y="0"/>
                  </a:lnTo>
                  <a:lnTo>
                    <a:pt x="8580316" y="1933421"/>
                  </a:lnTo>
                  <a:lnTo>
                    <a:pt x="0" y="1933421"/>
                  </a:lnTo>
                  <a:close/>
                </a:path>
              </a:pathLst>
            </a:custGeom>
            <a:solidFill>
              <a:srgbClr val="FAB536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8580316" cy="193342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Tools Used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터치 감지를 이용한 도구 변경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97161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2527816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61269" y="2640043"/>
            <a:ext cx="10892452" cy="62958"/>
            <a:chOff x="0" y="0"/>
            <a:chExt cx="10986228" cy="63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1269" y="3207826"/>
            <a:ext cx="10892452" cy="612700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단조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61269" y="9839655"/>
            <a:ext cx="10892452" cy="62958"/>
            <a:chOff x="0" y="0"/>
            <a:chExt cx="10986228" cy="63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003793" y="3351794"/>
            <a:ext cx="5699002" cy="905255"/>
            <a:chOff x="0" y="0"/>
            <a:chExt cx="1500972" cy="2384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사전에 지정된 위치로 이동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03793" y="5363692"/>
            <a:ext cx="5699002" cy="905255"/>
            <a:chOff x="0" y="0"/>
            <a:chExt cx="1500972" cy="2384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일정 시간 간격으로 자세를 변경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03793" y="7375589"/>
            <a:ext cx="5699002" cy="905255"/>
            <a:chOff x="0" y="0"/>
            <a:chExt cx="1500972" cy="2384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망치질 동안 도구를 안정적으로 파지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87017" y="10007388"/>
            <a:ext cx="17817723" cy="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8"/>
              </a:lnSpc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유튜브 주조란 무엇인가(</a:t>
            </a:r>
            <a:r>
              <a:rPr lang="en-US" sz="1200" spc="4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7" tooltip="https://youtu.be/0qxd3fb7IeM?si=tgsep18L1R_kmwu4"/>
              </a:rPr>
              <a:t>https://youtu.be/0qxd3fb7IeM?si=tgsep18L1R_kmwu4</a:t>
            </a: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)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재련 - Holding motion 구현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2527816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10605" b="0"/>
          <a:stretch>
            <a:fillRect/>
          </a:stretch>
        </p:blipFill>
        <p:spPr>
          <a:xfrm flipH="false" flipV="false" rot="0">
            <a:off x="412711" y="2939685"/>
            <a:ext cx="10589567" cy="666328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단조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61269" y="2640043"/>
            <a:ext cx="10892452" cy="62958"/>
            <a:chOff x="0" y="0"/>
            <a:chExt cx="10986228" cy="63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61269" y="9839655"/>
            <a:ext cx="10892452" cy="62958"/>
            <a:chOff x="0" y="0"/>
            <a:chExt cx="10986228" cy="63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003793" y="3351794"/>
            <a:ext cx="5699002" cy="905255"/>
            <a:chOff x="0" y="0"/>
            <a:chExt cx="1500972" cy="2384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모루 위치로 이동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03793" y="5363692"/>
            <a:ext cx="5699002" cy="905255"/>
            <a:chOff x="0" y="0"/>
            <a:chExt cx="1500972" cy="2384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순응제어 &amp; 하중 인가로 모루에 밀착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03793" y="7375589"/>
            <a:ext cx="5699002" cy="905255"/>
            <a:chOff x="0" y="0"/>
            <a:chExt cx="1500972" cy="2384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밀착 후 망치질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87017" y="10007388"/>
            <a:ext cx="17817723" cy="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8"/>
              </a:lnSpc>
            </a:pPr>
            <a:r>
              <a:rPr lang="en-US" sz="1200" spc="4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6" tooltip="https://www.youtube.com/watch?v=SxaQf4r5GzA"/>
              </a:rPr>
              <a:t>출처 : 인간극장(hhttps://www.youtube.com/watch?v=SxaQf4r5GzA)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재련 - Hammering motion 구현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2527816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61269" y="2640043"/>
            <a:ext cx="10892452" cy="62958"/>
            <a:chOff x="0" y="0"/>
            <a:chExt cx="10986228" cy="63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61269" y="9839655"/>
            <a:ext cx="10892452" cy="62958"/>
            <a:chOff x="0" y="0"/>
            <a:chExt cx="10986228" cy="63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7232" y="3244931"/>
            <a:ext cx="10760524" cy="605279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단조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03793" y="3351794"/>
            <a:ext cx="5699002" cy="905255"/>
            <a:chOff x="0" y="0"/>
            <a:chExt cx="1500972" cy="2384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모루 위치로 이동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03793" y="5363692"/>
            <a:ext cx="5699002" cy="905255"/>
            <a:chOff x="0" y="0"/>
            <a:chExt cx="1500972" cy="2384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순응제어 &amp; 하중 인가로 모루에 밀착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03793" y="7375589"/>
            <a:ext cx="5699002" cy="905255"/>
            <a:chOff x="0" y="0"/>
            <a:chExt cx="1500972" cy="2384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밀착 후 수직 연마 작업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87017" y="10007388"/>
            <a:ext cx="17817723" cy="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8"/>
              </a:lnSpc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유튜브 다마스쿠스 칼 제조과정(</a:t>
            </a:r>
            <a:r>
              <a:rPr lang="en-US" sz="1200" spc="4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6" tooltip="https://www.youtube.com/watch?v=UkEvBL3yfYE"/>
              </a:rPr>
              <a:t>https://www.youtube.com/watch?v=UkEvBL3yfYE</a:t>
            </a: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)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연마 - Grinding vertical motion 구현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7232" y="3259186"/>
            <a:ext cx="10735181" cy="60385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단조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2527816"/>
            <a:ext cx="18288000" cy="350370"/>
            <a:chOff x="0" y="0"/>
            <a:chExt cx="24384000" cy="467160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261269" y="2640043"/>
            <a:ext cx="10892452" cy="62958"/>
            <a:chOff x="0" y="0"/>
            <a:chExt cx="10986228" cy="63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61269" y="9839655"/>
            <a:ext cx="10892452" cy="62958"/>
            <a:chOff x="0" y="0"/>
            <a:chExt cx="10986228" cy="63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003793" y="3351794"/>
            <a:ext cx="5699002" cy="905255"/>
            <a:chOff x="0" y="0"/>
            <a:chExt cx="1500972" cy="2384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사전에 티칭한 위치에서 대기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03793" y="4733299"/>
            <a:ext cx="5699002" cy="905255"/>
            <a:chOff x="0" y="0"/>
            <a:chExt cx="1500972" cy="2384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장애물을 피해 그라인더에 도착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03793" y="6114804"/>
            <a:ext cx="5699002" cy="905255"/>
            <a:chOff x="0" y="0"/>
            <a:chExt cx="1500972" cy="2384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그라인더에서 연마 동작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03793" y="7496309"/>
            <a:ext cx="5699002" cy="905255"/>
            <a:chOff x="0" y="0"/>
            <a:chExt cx="1500972" cy="2384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동작 종료 후 초기 위치로 복귀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87017" y="10007388"/>
            <a:ext cx="17817723" cy="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8"/>
              </a:lnSpc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유튜브 다마스쿠스 칼 제조과정(</a:t>
            </a:r>
            <a:r>
              <a:rPr lang="en-US" sz="1200" spc="4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6" tooltip="https://www.youtube.com/watch?v=UkEvBL3yfYE"/>
              </a:rPr>
              <a:t>https://www.youtube.com/watch?v=UkEvBL3yfYE</a:t>
            </a: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)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연마 - Grinding horizontal motion 구현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525" y="2527816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51744" y="2640043"/>
            <a:ext cx="10892452" cy="62958"/>
            <a:chOff x="0" y="0"/>
            <a:chExt cx="10986228" cy="63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51744" y="9839655"/>
            <a:ext cx="10892452" cy="62958"/>
            <a:chOff x="0" y="0"/>
            <a:chExt cx="10986228" cy="63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04925" y="951662"/>
            <a:ext cx="14230168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Tweak</a:t>
            </a:r>
          </a:p>
          <a:p>
            <a:pPr algn="l">
              <a:lnSpc>
                <a:spcPts val="588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2003793" y="3351794"/>
            <a:ext cx="5699002" cy="905255"/>
            <a:chOff x="0" y="0"/>
            <a:chExt cx="1500972" cy="2384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사전에 티칭한 위치에서 대기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03793" y="4733299"/>
            <a:ext cx="5699002" cy="905255"/>
            <a:chOff x="0" y="0"/>
            <a:chExt cx="1500972" cy="2384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최대 각도 회전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003793" y="6114804"/>
            <a:ext cx="5699002" cy="905255"/>
            <a:chOff x="0" y="0"/>
            <a:chExt cx="1500972" cy="2384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지정 횟수만큼 반복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03793" y="7496309"/>
            <a:ext cx="5699002" cy="905255"/>
            <a:chOff x="0" y="0"/>
            <a:chExt cx="1500972" cy="2384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동작 종료 후 초기 위치로 복귀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Tweak motion 구현</a:t>
              </a:r>
            </a:p>
          </p:txBody>
        </p:sp>
      </p:grpSp>
      <p:pic>
        <p:nvPicPr>
          <p:cNvPr name="Picture 31" id="31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51393" y="3168958"/>
            <a:ext cx="6039017" cy="6089342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7017" y="10007388"/>
            <a:ext cx="17817723" cy="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8"/>
              </a:lnSpc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유튜브 다마스쿠스 칼 제조과정(</a:t>
            </a:r>
            <a:r>
              <a:rPr lang="en-US" sz="1200" spc="4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6" tooltip="https://www.youtube.com/watch?v=UkEvBL3yfYE"/>
              </a:rPr>
              <a:t>https://www.youtube.com/watch?v=UkEvBL3yfYE</a:t>
            </a: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808120" y="5761797"/>
            <a:ext cx="1055635" cy="1098228"/>
          </a:xfrm>
          <a:custGeom>
            <a:avLst/>
            <a:gdLst/>
            <a:ahLst/>
            <a:cxnLst/>
            <a:rect r="r" b="b" t="t" l="l"/>
            <a:pathLst>
              <a:path h="1098228" w="1055635">
                <a:moveTo>
                  <a:pt x="0" y="0"/>
                </a:moveTo>
                <a:lnTo>
                  <a:pt x="1055635" y="0"/>
                </a:lnTo>
                <a:lnTo>
                  <a:pt x="1055635" y="1098228"/>
                </a:lnTo>
                <a:lnTo>
                  <a:pt x="0" y="1098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1849" y="3722942"/>
            <a:ext cx="6792025" cy="1676228"/>
          </a:xfrm>
          <a:custGeom>
            <a:avLst/>
            <a:gdLst/>
            <a:ahLst/>
            <a:cxnLst/>
            <a:rect r="r" b="b" t="t" l="l"/>
            <a:pathLst>
              <a:path h="1676228" w="6792025">
                <a:moveTo>
                  <a:pt x="0" y="0"/>
                </a:moveTo>
                <a:lnTo>
                  <a:pt x="6792025" y="0"/>
                </a:lnTo>
                <a:lnTo>
                  <a:pt x="6792025" y="1676228"/>
                </a:lnTo>
                <a:lnTo>
                  <a:pt x="0" y="1676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97751" y="3722942"/>
            <a:ext cx="6792025" cy="1686229"/>
          </a:xfrm>
          <a:custGeom>
            <a:avLst/>
            <a:gdLst/>
            <a:ahLst/>
            <a:cxnLst/>
            <a:rect r="r" b="b" t="t" l="l"/>
            <a:pathLst>
              <a:path h="1686229" w="6792025">
                <a:moveTo>
                  <a:pt x="0" y="0"/>
                </a:moveTo>
                <a:lnTo>
                  <a:pt x="6792025" y="0"/>
                </a:lnTo>
                <a:lnTo>
                  <a:pt x="6792025" y="1686229"/>
                </a:lnTo>
                <a:lnTo>
                  <a:pt x="0" y="1686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61946" y="3787137"/>
            <a:ext cx="6663635" cy="1557839"/>
            <a:chOff x="0" y="0"/>
            <a:chExt cx="8884847" cy="20771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8848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884847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calibration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597751" y="5588262"/>
            <a:ext cx="6792025" cy="1686229"/>
          </a:xfrm>
          <a:custGeom>
            <a:avLst/>
            <a:gdLst/>
            <a:ahLst/>
            <a:cxnLst/>
            <a:rect r="r" b="b" t="t" l="l"/>
            <a:pathLst>
              <a:path h="1686229" w="6792025">
                <a:moveTo>
                  <a:pt x="0" y="0"/>
                </a:moveTo>
                <a:lnTo>
                  <a:pt x="6792025" y="0"/>
                </a:lnTo>
                <a:lnTo>
                  <a:pt x="6792025" y="1686229"/>
                </a:lnTo>
                <a:lnTo>
                  <a:pt x="0" y="1686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661946" y="5652457"/>
            <a:ext cx="6663635" cy="1557839"/>
            <a:chOff x="0" y="0"/>
            <a:chExt cx="8884847" cy="20771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848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884847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무게 측정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91763" y="3937579"/>
            <a:ext cx="78576" cy="5206596"/>
            <a:chOff x="0" y="0"/>
            <a:chExt cx="63063" cy="41786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5400"/>
              <a:ext cx="63119" cy="4127881"/>
            </a:xfrm>
            <a:custGeom>
              <a:avLst/>
              <a:gdLst/>
              <a:ahLst/>
              <a:cxnLst/>
              <a:rect r="r" b="b" t="t" l="l"/>
              <a:pathLst>
                <a:path h="4127881" w="63119">
                  <a:moveTo>
                    <a:pt x="12319" y="4127881"/>
                  </a:moveTo>
                  <a:lnTo>
                    <a:pt x="0" y="127"/>
                  </a:lnTo>
                  <a:lnTo>
                    <a:pt x="50800" y="0"/>
                  </a:lnTo>
                  <a:lnTo>
                    <a:pt x="63119" y="412788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831849" y="5598263"/>
            <a:ext cx="6792025" cy="1676228"/>
          </a:xfrm>
          <a:custGeom>
            <a:avLst/>
            <a:gdLst/>
            <a:ahLst/>
            <a:cxnLst/>
            <a:rect r="r" b="b" t="t" l="l"/>
            <a:pathLst>
              <a:path h="1676228" w="6792025">
                <a:moveTo>
                  <a:pt x="0" y="0"/>
                </a:moveTo>
                <a:lnTo>
                  <a:pt x="6792025" y="0"/>
                </a:lnTo>
                <a:lnTo>
                  <a:pt x="6792025" y="1676228"/>
                </a:lnTo>
                <a:lnTo>
                  <a:pt x="0" y="1676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896044" y="5662458"/>
            <a:ext cx="6663635" cy="1547838"/>
            <a:chOff x="0" y="0"/>
            <a:chExt cx="8884847" cy="206378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84847" cy="2063784"/>
            </a:xfrm>
            <a:custGeom>
              <a:avLst/>
              <a:gdLst/>
              <a:ahLst/>
              <a:cxnLst/>
              <a:rect r="r" b="b" t="t" l="l"/>
              <a:pathLst>
                <a:path h="2063784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63784"/>
                  </a:lnTo>
                  <a:lnTo>
                    <a:pt x="0" y="2063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8884847" cy="2063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무게 값 저장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684812" y="2058773"/>
            <a:ext cx="10270671" cy="1302218"/>
            <a:chOff x="0" y="0"/>
            <a:chExt cx="2705033" cy="34297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05033" cy="342971"/>
            </a:xfrm>
            <a:custGeom>
              <a:avLst/>
              <a:gdLst/>
              <a:ahLst/>
              <a:cxnLst/>
              <a:rect r="r" b="b" t="t" l="l"/>
              <a:pathLst>
                <a:path h="342971" w="2705033">
                  <a:moveTo>
                    <a:pt x="2501833" y="0"/>
                  </a:moveTo>
                  <a:cubicBezTo>
                    <a:pt x="2614057" y="0"/>
                    <a:pt x="2705033" y="76777"/>
                    <a:pt x="2705033" y="171486"/>
                  </a:cubicBezTo>
                  <a:cubicBezTo>
                    <a:pt x="2705033" y="266194"/>
                    <a:pt x="2614057" y="342971"/>
                    <a:pt x="2501833" y="342971"/>
                  </a:cubicBezTo>
                  <a:lnTo>
                    <a:pt x="203200" y="342971"/>
                  </a:lnTo>
                  <a:cubicBezTo>
                    <a:pt x="90976" y="342971"/>
                    <a:pt x="0" y="266194"/>
                    <a:pt x="0" y="171486"/>
                  </a:cubicBezTo>
                  <a:cubicBezTo>
                    <a:pt x="0" y="767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705033" cy="342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4199" spc="13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QC 무게 감지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QC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896044" y="3787137"/>
            <a:ext cx="6663635" cy="1547838"/>
            <a:chOff x="0" y="0"/>
            <a:chExt cx="8884847" cy="206378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884847" cy="2063784"/>
            </a:xfrm>
            <a:custGeom>
              <a:avLst/>
              <a:gdLst/>
              <a:ahLst/>
              <a:cxnLst/>
              <a:rect r="r" b="b" t="t" l="l"/>
              <a:pathLst>
                <a:path h="2063784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63784"/>
                  </a:lnTo>
                  <a:lnTo>
                    <a:pt x="0" y="2063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8884847" cy="2063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금속 감지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9597751" y="7522141"/>
            <a:ext cx="6792025" cy="1686229"/>
          </a:xfrm>
          <a:custGeom>
            <a:avLst/>
            <a:gdLst/>
            <a:ahLst/>
            <a:cxnLst/>
            <a:rect r="r" b="b" t="t" l="l"/>
            <a:pathLst>
              <a:path h="1686229" w="6792025">
                <a:moveTo>
                  <a:pt x="0" y="0"/>
                </a:moveTo>
                <a:lnTo>
                  <a:pt x="6792025" y="0"/>
                </a:lnTo>
                <a:lnTo>
                  <a:pt x="6792025" y="1686229"/>
                </a:lnTo>
                <a:lnTo>
                  <a:pt x="0" y="1686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661946" y="7586336"/>
            <a:ext cx="6663635" cy="1557839"/>
            <a:chOff x="0" y="0"/>
            <a:chExt cx="8884847" cy="20771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8848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8884847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분류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804438" y="7527141"/>
            <a:ext cx="6792025" cy="1676228"/>
          </a:xfrm>
          <a:custGeom>
            <a:avLst/>
            <a:gdLst/>
            <a:ahLst/>
            <a:cxnLst/>
            <a:rect r="r" b="b" t="t" l="l"/>
            <a:pathLst>
              <a:path h="1676228" w="6792025">
                <a:moveTo>
                  <a:pt x="0" y="0"/>
                </a:moveTo>
                <a:lnTo>
                  <a:pt x="6792025" y="0"/>
                </a:lnTo>
                <a:lnTo>
                  <a:pt x="6792025" y="1676229"/>
                </a:lnTo>
                <a:lnTo>
                  <a:pt x="0" y="1676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868633" y="7591336"/>
            <a:ext cx="6663635" cy="1547838"/>
            <a:chOff x="0" y="0"/>
            <a:chExt cx="8884847" cy="206378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884847" cy="2063784"/>
            </a:xfrm>
            <a:custGeom>
              <a:avLst/>
              <a:gdLst/>
              <a:ahLst/>
              <a:cxnLst/>
              <a:rect r="r" b="b" t="t" l="l"/>
              <a:pathLst>
                <a:path h="2063784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63784"/>
                  </a:lnTo>
                  <a:lnTo>
                    <a:pt x="0" y="2063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8884847" cy="2063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보관&amp;처리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9525" y="2527816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251744" y="2640043"/>
            <a:ext cx="10892452" cy="62958"/>
            <a:chOff x="0" y="0"/>
            <a:chExt cx="10986228" cy="63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51744" y="9839655"/>
            <a:ext cx="10892452" cy="62958"/>
            <a:chOff x="0" y="0"/>
            <a:chExt cx="10986228" cy="63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41108" y="2954386"/>
            <a:ext cx="6513723" cy="656257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4925" y="951662"/>
            <a:ext cx="14230168" cy="146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QC</a:t>
            </a:r>
          </a:p>
          <a:p>
            <a:pPr algn="l">
              <a:lnSpc>
                <a:spcPts val="588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921497" y="2878186"/>
            <a:ext cx="5699002" cy="905255"/>
            <a:chOff x="0" y="0"/>
            <a:chExt cx="1500972" cy="2384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Calibration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21497" y="4259691"/>
            <a:ext cx="5699002" cy="905255"/>
            <a:chOff x="0" y="0"/>
            <a:chExt cx="1500972" cy="23842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금속물 터치 감지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921497" y="5641196"/>
            <a:ext cx="5699002" cy="905255"/>
            <a:chOff x="0" y="0"/>
            <a:chExt cx="1500972" cy="23842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측정 장소에서 대기 및 측정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21497" y="7022701"/>
            <a:ext cx="5699002" cy="905255"/>
            <a:chOff x="0" y="0"/>
            <a:chExt cx="1500972" cy="2384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무게 분류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921497" y="8404206"/>
            <a:ext cx="5699002" cy="905255"/>
            <a:chOff x="0" y="0"/>
            <a:chExt cx="1500972" cy="23842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00972" cy="238421"/>
            </a:xfrm>
            <a:custGeom>
              <a:avLst/>
              <a:gdLst/>
              <a:ahLst/>
              <a:cxnLst/>
              <a:rect r="r" b="b" t="t" l="l"/>
              <a:pathLst>
                <a:path h="238421" w="1500972">
                  <a:moveTo>
                    <a:pt x="1297772" y="0"/>
                  </a:moveTo>
                  <a:lnTo>
                    <a:pt x="0" y="0"/>
                  </a:lnTo>
                  <a:lnTo>
                    <a:pt x="0" y="238421"/>
                  </a:lnTo>
                  <a:lnTo>
                    <a:pt x="1297772" y="238421"/>
                  </a:lnTo>
                  <a:lnTo>
                    <a:pt x="1500972" y="119211"/>
                  </a:lnTo>
                  <a:lnTo>
                    <a:pt x="1297772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1386672" cy="228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9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버리기 or 보관 장소로 이동과 처리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QC 구현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831849" y="4246191"/>
            <a:ext cx="6792025" cy="1676228"/>
          </a:xfrm>
          <a:custGeom>
            <a:avLst/>
            <a:gdLst/>
            <a:ahLst/>
            <a:cxnLst/>
            <a:rect r="r" b="b" t="t" l="l"/>
            <a:pathLst>
              <a:path h="1676228" w="6792025">
                <a:moveTo>
                  <a:pt x="0" y="0"/>
                </a:moveTo>
                <a:lnTo>
                  <a:pt x="6792025" y="0"/>
                </a:lnTo>
                <a:lnTo>
                  <a:pt x="6792025" y="1676229"/>
                </a:lnTo>
                <a:lnTo>
                  <a:pt x="0" y="1676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97751" y="4300386"/>
            <a:ext cx="6792025" cy="1686229"/>
          </a:xfrm>
          <a:custGeom>
            <a:avLst/>
            <a:gdLst/>
            <a:ahLst/>
            <a:cxnLst/>
            <a:rect r="r" b="b" t="t" l="l"/>
            <a:pathLst>
              <a:path h="1686229" w="6792025">
                <a:moveTo>
                  <a:pt x="0" y="0"/>
                </a:moveTo>
                <a:lnTo>
                  <a:pt x="6792025" y="0"/>
                </a:lnTo>
                <a:lnTo>
                  <a:pt x="6792025" y="1686228"/>
                </a:lnTo>
                <a:lnTo>
                  <a:pt x="0" y="1686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97751" y="7417994"/>
            <a:ext cx="6792025" cy="1686229"/>
          </a:xfrm>
          <a:custGeom>
            <a:avLst/>
            <a:gdLst/>
            <a:ahLst/>
            <a:cxnLst/>
            <a:rect r="r" b="b" t="t" l="l"/>
            <a:pathLst>
              <a:path h="1686229" w="6792025">
                <a:moveTo>
                  <a:pt x="0" y="0"/>
                </a:moveTo>
                <a:lnTo>
                  <a:pt x="6792025" y="0"/>
                </a:lnTo>
                <a:lnTo>
                  <a:pt x="6792025" y="1686229"/>
                </a:lnTo>
                <a:lnTo>
                  <a:pt x="0" y="1686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67654" y="7427995"/>
            <a:ext cx="6792025" cy="1676228"/>
          </a:xfrm>
          <a:custGeom>
            <a:avLst/>
            <a:gdLst/>
            <a:ahLst/>
            <a:cxnLst/>
            <a:rect r="r" b="b" t="t" l="l"/>
            <a:pathLst>
              <a:path h="1676228" w="6792025">
                <a:moveTo>
                  <a:pt x="0" y="0"/>
                </a:moveTo>
                <a:lnTo>
                  <a:pt x="6792025" y="0"/>
                </a:lnTo>
                <a:lnTo>
                  <a:pt x="6792025" y="1676228"/>
                </a:lnTo>
                <a:lnTo>
                  <a:pt x="0" y="1676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661946" y="4364581"/>
            <a:ext cx="6663635" cy="1557839"/>
            <a:chOff x="0" y="0"/>
            <a:chExt cx="8884847" cy="20771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848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884847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명령 요청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96044" y="4310386"/>
            <a:ext cx="6663635" cy="1547838"/>
            <a:chOff x="0" y="0"/>
            <a:chExt cx="8884847" cy="20637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84847" cy="2063784"/>
            </a:xfrm>
            <a:custGeom>
              <a:avLst/>
              <a:gdLst/>
              <a:ahLst/>
              <a:cxnLst/>
              <a:rect r="r" b="b" t="t" l="l"/>
              <a:pathLst>
                <a:path h="2063784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63784"/>
                  </a:lnTo>
                  <a:lnTo>
                    <a:pt x="0" y="2063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884847" cy="2063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명령어 입력</a:t>
              </a: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61946" y="7482189"/>
            <a:ext cx="6663635" cy="1557839"/>
            <a:chOff x="0" y="0"/>
            <a:chExt cx="8884847" cy="20771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848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884847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데이터 값 전송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061087" y="3937579"/>
            <a:ext cx="77973" cy="5166644"/>
            <a:chOff x="0" y="0"/>
            <a:chExt cx="63063" cy="41786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25400"/>
              <a:ext cx="63119" cy="4127881"/>
            </a:xfrm>
            <a:custGeom>
              <a:avLst/>
              <a:gdLst/>
              <a:ahLst/>
              <a:cxnLst/>
              <a:rect r="r" b="b" t="t" l="l"/>
              <a:pathLst>
                <a:path h="4127881" w="63119">
                  <a:moveTo>
                    <a:pt x="12319" y="4127881"/>
                  </a:moveTo>
                  <a:lnTo>
                    <a:pt x="0" y="127"/>
                  </a:lnTo>
                  <a:lnTo>
                    <a:pt x="50800" y="0"/>
                  </a:lnTo>
                  <a:lnTo>
                    <a:pt x="63119" y="412788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831849" y="7492190"/>
            <a:ext cx="6663635" cy="1547838"/>
            <a:chOff x="0" y="0"/>
            <a:chExt cx="8884847" cy="20637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884847" cy="2063784"/>
            </a:xfrm>
            <a:custGeom>
              <a:avLst/>
              <a:gdLst/>
              <a:ahLst/>
              <a:cxnLst/>
              <a:rect r="r" b="b" t="t" l="l"/>
              <a:pathLst>
                <a:path h="2063784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63784"/>
                  </a:lnTo>
                  <a:lnTo>
                    <a:pt x="0" y="2063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8884847" cy="2063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데이터 확인</a:t>
              </a: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684812" y="2058773"/>
            <a:ext cx="10270671" cy="1302218"/>
            <a:chOff x="0" y="0"/>
            <a:chExt cx="2705033" cy="3429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05033" cy="342971"/>
            </a:xfrm>
            <a:custGeom>
              <a:avLst/>
              <a:gdLst/>
              <a:ahLst/>
              <a:cxnLst/>
              <a:rect r="r" b="b" t="t" l="l"/>
              <a:pathLst>
                <a:path h="342971" w="2705033">
                  <a:moveTo>
                    <a:pt x="2501833" y="0"/>
                  </a:moveTo>
                  <a:cubicBezTo>
                    <a:pt x="2614057" y="0"/>
                    <a:pt x="2705033" y="76777"/>
                    <a:pt x="2705033" y="171486"/>
                  </a:cubicBezTo>
                  <a:cubicBezTo>
                    <a:pt x="2705033" y="266194"/>
                    <a:pt x="2614057" y="342971"/>
                    <a:pt x="2501833" y="342971"/>
                  </a:cubicBezTo>
                  <a:lnTo>
                    <a:pt x="203200" y="342971"/>
                  </a:lnTo>
                  <a:cubicBezTo>
                    <a:pt x="90976" y="342971"/>
                    <a:pt x="0" y="266194"/>
                    <a:pt x="0" y="171486"/>
                  </a:cubicBezTo>
                  <a:cubicBezTo>
                    <a:pt x="0" y="767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705033" cy="342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4199" spc="13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TCP 통신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TCP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740" y="8751498"/>
            <a:ext cx="4414996" cy="113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1"/>
              </a:lnSpc>
            </a:pPr>
            <a:r>
              <a:rPr lang="en-US" sz="587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6129624" y="3378044"/>
            <a:ext cx="6259109" cy="6300122"/>
            <a:chOff x="0" y="0"/>
            <a:chExt cx="1648490" cy="16592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48490" cy="1659292"/>
            </a:xfrm>
            <a:custGeom>
              <a:avLst/>
              <a:gdLst/>
              <a:ahLst/>
              <a:cxnLst/>
              <a:rect r="r" b="b" t="t" l="l"/>
              <a:pathLst>
                <a:path h="1659292" w="1648490">
                  <a:moveTo>
                    <a:pt x="63082" y="0"/>
                  </a:moveTo>
                  <a:lnTo>
                    <a:pt x="1585408" y="0"/>
                  </a:lnTo>
                  <a:cubicBezTo>
                    <a:pt x="1602138" y="0"/>
                    <a:pt x="1618183" y="6646"/>
                    <a:pt x="1630013" y="18476"/>
                  </a:cubicBezTo>
                  <a:cubicBezTo>
                    <a:pt x="1641844" y="30307"/>
                    <a:pt x="1648490" y="46352"/>
                    <a:pt x="1648490" y="63082"/>
                  </a:cubicBezTo>
                  <a:lnTo>
                    <a:pt x="1648490" y="1596209"/>
                  </a:lnTo>
                  <a:cubicBezTo>
                    <a:pt x="1648490" y="1631049"/>
                    <a:pt x="1620247" y="1659292"/>
                    <a:pt x="1585408" y="1659292"/>
                  </a:cubicBezTo>
                  <a:lnTo>
                    <a:pt x="63082" y="1659292"/>
                  </a:lnTo>
                  <a:cubicBezTo>
                    <a:pt x="28243" y="1659292"/>
                    <a:pt x="0" y="1631049"/>
                    <a:pt x="0" y="1596209"/>
                  </a:cubicBezTo>
                  <a:lnTo>
                    <a:pt x="0" y="63082"/>
                  </a:lnTo>
                  <a:cubicBezTo>
                    <a:pt x="0" y="28243"/>
                    <a:pt x="28243" y="0"/>
                    <a:pt x="63082" y="0"/>
                  </a:cubicBezTo>
                  <a:close/>
                </a:path>
              </a:pathLst>
            </a:custGeom>
            <a:solidFill>
              <a:srgbClr val="FFFEF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648490" cy="1659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6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23057" y="1996051"/>
            <a:ext cx="8080675" cy="7998795"/>
            <a:chOff x="0" y="0"/>
            <a:chExt cx="10774234" cy="1066506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0774234" cy="10665060"/>
              <a:chOff x="0" y="0"/>
              <a:chExt cx="1758389" cy="174057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758389" cy="1740572"/>
              </a:xfrm>
              <a:custGeom>
                <a:avLst/>
                <a:gdLst/>
                <a:ahLst/>
                <a:cxnLst/>
                <a:rect r="r" b="b" t="t" l="l"/>
                <a:pathLst>
                  <a:path h="1740572" w="1758389">
                    <a:moveTo>
                      <a:pt x="48862" y="0"/>
                    </a:moveTo>
                    <a:lnTo>
                      <a:pt x="1709527" y="0"/>
                    </a:lnTo>
                    <a:cubicBezTo>
                      <a:pt x="1736513" y="0"/>
                      <a:pt x="1758389" y="21876"/>
                      <a:pt x="1758389" y="48862"/>
                    </a:cubicBezTo>
                    <a:lnTo>
                      <a:pt x="1758389" y="1691710"/>
                    </a:lnTo>
                    <a:cubicBezTo>
                      <a:pt x="1758389" y="1704669"/>
                      <a:pt x="1753241" y="1717097"/>
                      <a:pt x="1744078" y="1726260"/>
                    </a:cubicBezTo>
                    <a:cubicBezTo>
                      <a:pt x="1734914" y="1735424"/>
                      <a:pt x="1722486" y="1740572"/>
                      <a:pt x="1709527" y="1740572"/>
                    </a:cubicBezTo>
                    <a:lnTo>
                      <a:pt x="48862" y="1740572"/>
                    </a:lnTo>
                    <a:cubicBezTo>
                      <a:pt x="35903" y="1740572"/>
                      <a:pt x="23475" y="1735424"/>
                      <a:pt x="14311" y="1726260"/>
                    </a:cubicBezTo>
                    <a:cubicBezTo>
                      <a:pt x="5148" y="1717097"/>
                      <a:pt x="0" y="1704669"/>
                      <a:pt x="0" y="1691710"/>
                    </a:cubicBezTo>
                    <a:lnTo>
                      <a:pt x="0" y="48862"/>
                    </a:lnTo>
                    <a:cubicBezTo>
                      <a:pt x="0" y="35903"/>
                      <a:pt x="5148" y="23475"/>
                      <a:pt x="14311" y="14311"/>
                    </a:cubicBezTo>
                    <a:cubicBezTo>
                      <a:pt x="23475" y="5148"/>
                      <a:pt x="35903" y="0"/>
                      <a:pt x="48862" y="0"/>
                    </a:cubicBezTo>
                    <a:close/>
                  </a:path>
                </a:pathLst>
              </a:custGeom>
              <a:solidFill>
                <a:srgbClr val="FAB53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0"/>
                <a:ext cx="1758389" cy="1740572"/>
              </a:xfrm>
              <a:prstGeom prst="rect">
                <a:avLst/>
              </a:prstGeom>
            </p:spPr>
            <p:txBody>
              <a:bodyPr anchor="ctr" rtlCol="false" tIns="61485" lIns="61485" bIns="61485" rIns="61485"/>
              <a:lstStyle/>
              <a:p>
                <a:pPr algn="ctr">
                  <a:lnSpc>
                    <a:spcPts val="11639"/>
                  </a:lnSpc>
                </a:pPr>
              </a:p>
            </p:txBody>
          </p:sp>
        </p:grpSp>
        <p:pic>
          <p:nvPicPr>
            <p:cNvPr name="Picture 19" id="19">
              <a:hlinkClick action="ppaction://media"/>
            </p:cNvPr>
            <p:cNvPicPr>
              <a:picLocks noChangeAspect="true"/>
            </p:cNvPicPr>
            <p:nvPr>
              <a:videoFile r:link="rId5"/>
              <p:extLst>
                <p:ext uri="{DAA4B4D4-6D71-4841-9C94-3DE7FCFB9230}">
                  <p14:media xmlns:p14="http://schemas.microsoft.com/office/powerpoint/2010/main" r:embed="rId6"/>
                </p:ext>
              </p:extLst>
            </p:nvPr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559647" y="485496"/>
              <a:ext cx="9654939" cy="9735397"/>
            </a:xfrm>
            <a:prstGeom prst="rect">
              <a:avLst/>
            </a:prstGeom>
          </p:spPr>
        </p:pic>
      </p:grpSp>
      <p:sp>
        <p:nvSpPr>
          <p:cNvPr name="TextBox 20" id="20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TCP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TCP 통신 구현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808120" y="5761797"/>
            <a:ext cx="1055635" cy="1098228"/>
          </a:xfrm>
          <a:custGeom>
            <a:avLst/>
            <a:gdLst/>
            <a:ahLst/>
            <a:cxnLst/>
            <a:rect r="r" b="b" t="t" l="l"/>
            <a:pathLst>
              <a:path h="1098228" w="1055635">
                <a:moveTo>
                  <a:pt x="0" y="0"/>
                </a:moveTo>
                <a:lnTo>
                  <a:pt x="1055635" y="0"/>
                </a:lnTo>
                <a:lnTo>
                  <a:pt x="1055635" y="1098228"/>
                </a:lnTo>
                <a:lnTo>
                  <a:pt x="0" y="1098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1849" y="4246191"/>
            <a:ext cx="6792025" cy="1676228"/>
          </a:xfrm>
          <a:custGeom>
            <a:avLst/>
            <a:gdLst/>
            <a:ahLst/>
            <a:cxnLst/>
            <a:rect r="r" b="b" t="t" l="l"/>
            <a:pathLst>
              <a:path h="1676228" w="6792025">
                <a:moveTo>
                  <a:pt x="0" y="0"/>
                </a:moveTo>
                <a:lnTo>
                  <a:pt x="6792025" y="0"/>
                </a:lnTo>
                <a:lnTo>
                  <a:pt x="6792025" y="1676229"/>
                </a:lnTo>
                <a:lnTo>
                  <a:pt x="0" y="1676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96044" y="4310386"/>
            <a:ext cx="6663635" cy="1547838"/>
            <a:chOff x="0" y="0"/>
            <a:chExt cx="8884847" cy="20637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84847" cy="2063784"/>
            </a:xfrm>
            <a:custGeom>
              <a:avLst/>
              <a:gdLst/>
              <a:ahLst/>
              <a:cxnLst/>
              <a:rect r="r" b="b" t="t" l="l"/>
              <a:pathLst>
                <a:path h="2063784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63784"/>
                  </a:lnTo>
                  <a:lnTo>
                    <a:pt x="0" y="2063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8884847" cy="2063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충격 감지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597751" y="4300386"/>
            <a:ext cx="6792025" cy="1686229"/>
          </a:xfrm>
          <a:custGeom>
            <a:avLst/>
            <a:gdLst/>
            <a:ahLst/>
            <a:cxnLst/>
            <a:rect r="r" b="b" t="t" l="l"/>
            <a:pathLst>
              <a:path h="1686229" w="6792025">
                <a:moveTo>
                  <a:pt x="0" y="0"/>
                </a:moveTo>
                <a:lnTo>
                  <a:pt x="6792025" y="0"/>
                </a:lnTo>
                <a:lnTo>
                  <a:pt x="6792025" y="1686228"/>
                </a:lnTo>
                <a:lnTo>
                  <a:pt x="0" y="16862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661946" y="4364581"/>
            <a:ext cx="6663635" cy="1557839"/>
            <a:chOff x="0" y="0"/>
            <a:chExt cx="8884847" cy="20771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848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884847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도구 결합 이상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597751" y="7417994"/>
            <a:ext cx="6792025" cy="1686229"/>
          </a:xfrm>
          <a:custGeom>
            <a:avLst/>
            <a:gdLst/>
            <a:ahLst/>
            <a:cxnLst/>
            <a:rect r="r" b="b" t="t" l="l"/>
            <a:pathLst>
              <a:path h="1686229" w="6792025">
                <a:moveTo>
                  <a:pt x="0" y="0"/>
                </a:moveTo>
                <a:lnTo>
                  <a:pt x="6792025" y="0"/>
                </a:lnTo>
                <a:lnTo>
                  <a:pt x="6792025" y="1686229"/>
                </a:lnTo>
                <a:lnTo>
                  <a:pt x="0" y="1686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61946" y="7482189"/>
            <a:ext cx="6663635" cy="1557839"/>
            <a:chOff x="0" y="0"/>
            <a:chExt cx="8884847" cy="20771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84847" cy="2077119"/>
            </a:xfrm>
            <a:custGeom>
              <a:avLst/>
              <a:gdLst/>
              <a:ahLst/>
              <a:cxnLst/>
              <a:rect r="r" b="b" t="t" l="l"/>
              <a:pathLst>
                <a:path h="2077119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77119"/>
                  </a:lnTo>
                  <a:lnTo>
                    <a:pt x="0" y="20771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8884847" cy="20771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40"/>
                </a:lnSpc>
              </a:pPr>
              <a:r>
                <a:rPr lang="en-US" sz="4700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결합 재시도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061087" y="3937579"/>
            <a:ext cx="77973" cy="5166644"/>
            <a:chOff x="0" y="0"/>
            <a:chExt cx="63063" cy="41786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25400"/>
              <a:ext cx="63119" cy="4127881"/>
            </a:xfrm>
            <a:custGeom>
              <a:avLst/>
              <a:gdLst/>
              <a:ahLst/>
              <a:cxnLst/>
              <a:rect r="r" b="b" t="t" l="l"/>
              <a:pathLst>
                <a:path h="4127881" w="63119">
                  <a:moveTo>
                    <a:pt x="12319" y="4127881"/>
                  </a:moveTo>
                  <a:lnTo>
                    <a:pt x="0" y="127"/>
                  </a:lnTo>
                  <a:lnTo>
                    <a:pt x="50800" y="0"/>
                  </a:lnTo>
                  <a:lnTo>
                    <a:pt x="63119" y="412788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767654" y="7427995"/>
            <a:ext cx="6792025" cy="1676228"/>
          </a:xfrm>
          <a:custGeom>
            <a:avLst/>
            <a:gdLst/>
            <a:ahLst/>
            <a:cxnLst/>
            <a:rect r="r" b="b" t="t" l="l"/>
            <a:pathLst>
              <a:path h="1676228" w="6792025">
                <a:moveTo>
                  <a:pt x="0" y="0"/>
                </a:moveTo>
                <a:lnTo>
                  <a:pt x="6792025" y="0"/>
                </a:lnTo>
                <a:lnTo>
                  <a:pt x="6792025" y="1676228"/>
                </a:lnTo>
                <a:lnTo>
                  <a:pt x="0" y="1676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831849" y="7492190"/>
            <a:ext cx="6663635" cy="1547838"/>
            <a:chOff x="0" y="0"/>
            <a:chExt cx="8884847" cy="20637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884847" cy="2063784"/>
            </a:xfrm>
            <a:custGeom>
              <a:avLst/>
              <a:gdLst/>
              <a:ahLst/>
              <a:cxnLst/>
              <a:rect r="r" b="b" t="t" l="l"/>
              <a:pathLst>
                <a:path h="2063784" w="8884847">
                  <a:moveTo>
                    <a:pt x="0" y="0"/>
                  </a:moveTo>
                  <a:lnTo>
                    <a:pt x="8884847" y="0"/>
                  </a:lnTo>
                  <a:lnTo>
                    <a:pt x="8884847" y="2063784"/>
                  </a:lnTo>
                  <a:lnTo>
                    <a:pt x="0" y="2063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8884847" cy="206378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639"/>
                </a:lnSpc>
              </a:pPr>
              <a:r>
                <a:rPr lang="en-US" sz="4699" spc="18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일시 정지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684812" y="2058773"/>
            <a:ext cx="10270671" cy="1302218"/>
            <a:chOff x="0" y="0"/>
            <a:chExt cx="2705033" cy="34297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05033" cy="342971"/>
            </a:xfrm>
            <a:custGeom>
              <a:avLst/>
              <a:gdLst/>
              <a:ahLst/>
              <a:cxnLst/>
              <a:rect r="r" b="b" t="t" l="l"/>
              <a:pathLst>
                <a:path h="342971" w="2705033">
                  <a:moveTo>
                    <a:pt x="2501833" y="0"/>
                  </a:moveTo>
                  <a:cubicBezTo>
                    <a:pt x="2614057" y="0"/>
                    <a:pt x="2705033" y="76777"/>
                    <a:pt x="2705033" y="171486"/>
                  </a:cubicBezTo>
                  <a:cubicBezTo>
                    <a:pt x="2705033" y="266194"/>
                    <a:pt x="2614057" y="342971"/>
                    <a:pt x="2501833" y="342971"/>
                  </a:cubicBezTo>
                  <a:lnTo>
                    <a:pt x="203200" y="342971"/>
                  </a:lnTo>
                  <a:cubicBezTo>
                    <a:pt x="90976" y="342971"/>
                    <a:pt x="0" y="266194"/>
                    <a:pt x="0" y="171486"/>
                  </a:cubicBezTo>
                  <a:cubicBezTo>
                    <a:pt x="0" y="767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0"/>
              <a:ext cx="2705033" cy="342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4199" spc="13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예외처리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791140" y="5986614"/>
            <a:ext cx="873443" cy="1201716"/>
            <a:chOff x="0" y="0"/>
            <a:chExt cx="590768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90768" cy="812800"/>
            </a:xfrm>
            <a:custGeom>
              <a:avLst/>
              <a:gdLst/>
              <a:ahLst/>
              <a:cxnLst/>
              <a:rect r="r" b="b" t="t" l="l"/>
              <a:pathLst>
                <a:path h="812800" w="590768">
                  <a:moveTo>
                    <a:pt x="295384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87568" y="0"/>
                  </a:lnTo>
                  <a:lnTo>
                    <a:pt x="387568" y="406400"/>
                  </a:lnTo>
                  <a:lnTo>
                    <a:pt x="590768" y="406400"/>
                  </a:lnTo>
                  <a:lnTo>
                    <a:pt x="295384" y="812800"/>
                  </a:lnTo>
                  <a:close/>
                </a:path>
              </a:pathLst>
            </a:custGeom>
            <a:solidFill>
              <a:srgbClr val="FAB53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203200" y="0"/>
              <a:ext cx="184368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예외처리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2557042" y="5986614"/>
            <a:ext cx="873443" cy="1201716"/>
            <a:chOff x="0" y="0"/>
            <a:chExt cx="590768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90768" cy="812800"/>
            </a:xfrm>
            <a:custGeom>
              <a:avLst/>
              <a:gdLst/>
              <a:ahLst/>
              <a:cxnLst/>
              <a:rect r="r" b="b" t="t" l="l"/>
              <a:pathLst>
                <a:path h="812800" w="590768">
                  <a:moveTo>
                    <a:pt x="295384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87568" y="0"/>
                  </a:lnTo>
                  <a:lnTo>
                    <a:pt x="387568" y="406400"/>
                  </a:lnTo>
                  <a:lnTo>
                    <a:pt x="590768" y="406400"/>
                  </a:lnTo>
                  <a:lnTo>
                    <a:pt x="295384" y="812800"/>
                  </a:lnTo>
                  <a:close/>
                </a:path>
              </a:pathLst>
            </a:custGeom>
            <a:solidFill>
              <a:srgbClr val="75B5E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203200" y="0"/>
              <a:ext cx="184368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65690" y="2903536"/>
            <a:ext cx="8343900" cy="6265718"/>
            <a:chOff x="0" y="0"/>
            <a:chExt cx="2197570" cy="16502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7570" cy="1650230"/>
            </a:xfrm>
            <a:custGeom>
              <a:avLst/>
              <a:gdLst/>
              <a:ahLst/>
              <a:cxnLst/>
              <a:rect r="r" b="b" t="t" l="l"/>
              <a:pathLst>
                <a:path h="1650230" w="2197570">
                  <a:moveTo>
                    <a:pt x="47321" y="0"/>
                  </a:moveTo>
                  <a:lnTo>
                    <a:pt x="2150250" y="0"/>
                  </a:lnTo>
                  <a:cubicBezTo>
                    <a:pt x="2176384" y="0"/>
                    <a:pt x="2197570" y="21186"/>
                    <a:pt x="2197570" y="47321"/>
                  </a:cubicBezTo>
                  <a:lnTo>
                    <a:pt x="2197570" y="1602910"/>
                  </a:lnTo>
                  <a:cubicBezTo>
                    <a:pt x="2197570" y="1629044"/>
                    <a:pt x="2176384" y="1650230"/>
                    <a:pt x="2150250" y="1650230"/>
                  </a:cubicBezTo>
                  <a:lnTo>
                    <a:pt x="47321" y="1650230"/>
                  </a:lnTo>
                  <a:cubicBezTo>
                    <a:pt x="21186" y="1650230"/>
                    <a:pt x="0" y="1629044"/>
                    <a:pt x="0" y="1602910"/>
                  </a:cubicBezTo>
                  <a:lnTo>
                    <a:pt x="0" y="47321"/>
                  </a:lnTo>
                  <a:cubicBezTo>
                    <a:pt x="0" y="21186"/>
                    <a:pt x="21186" y="0"/>
                    <a:pt x="47321" y="0"/>
                  </a:cubicBezTo>
                  <a:close/>
                </a:path>
              </a:pathLst>
            </a:custGeom>
            <a:solidFill>
              <a:srgbClr val="75B5E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197570" cy="165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0021" y="9007680"/>
            <a:ext cx="6435237" cy="1450066"/>
            <a:chOff x="0" y="0"/>
            <a:chExt cx="8580316" cy="19334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80316" cy="1933421"/>
            </a:xfrm>
            <a:custGeom>
              <a:avLst/>
              <a:gdLst/>
              <a:ahLst/>
              <a:cxnLst/>
              <a:rect r="r" b="b" t="t" l="l"/>
              <a:pathLst>
                <a:path h="1933421" w="8580316">
                  <a:moveTo>
                    <a:pt x="0" y="0"/>
                  </a:moveTo>
                  <a:lnTo>
                    <a:pt x="8580316" y="0"/>
                  </a:lnTo>
                  <a:lnTo>
                    <a:pt x="8580316" y="1933421"/>
                  </a:lnTo>
                  <a:lnTo>
                    <a:pt x="0" y="1933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8580316" cy="192389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398"/>
                </a:lnSpc>
              </a:pPr>
              <a:r>
                <a:rPr lang="en-US" sz="4499" spc="17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충격 감지 시 정지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279503" y="2836554"/>
            <a:ext cx="8343900" cy="6265718"/>
            <a:chOff x="0" y="0"/>
            <a:chExt cx="2197570" cy="16502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97570" cy="1650230"/>
            </a:xfrm>
            <a:custGeom>
              <a:avLst/>
              <a:gdLst/>
              <a:ahLst/>
              <a:cxnLst/>
              <a:rect r="r" b="b" t="t" l="l"/>
              <a:pathLst>
                <a:path h="1650230" w="2197570">
                  <a:moveTo>
                    <a:pt x="47321" y="0"/>
                  </a:moveTo>
                  <a:lnTo>
                    <a:pt x="2150250" y="0"/>
                  </a:lnTo>
                  <a:cubicBezTo>
                    <a:pt x="2176384" y="0"/>
                    <a:pt x="2197570" y="21186"/>
                    <a:pt x="2197570" y="47321"/>
                  </a:cubicBezTo>
                  <a:lnTo>
                    <a:pt x="2197570" y="1602910"/>
                  </a:lnTo>
                  <a:cubicBezTo>
                    <a:pt x="2197570" y="1629044"/>
                    <a:pt x="2176384" y="1650230"/>
                    <a:pt x="2150250" y="1650230"/>
                  </a:cubicBezTo>
                  <a:lnTo>
                    <a:pt x="47321" y="1650230"/>
                  </a:lnTo>
                  <a:cubicBezTo>
                    <a:pt x="21186" y="1650230"/>
                    <a:pt x="0" y="1629044"/>
                    <a:pt x="0" y="1602910"/>
                  </a:cubicBezTo>
                  <a:lnTo>
                    <a:pt x="0" y="47321"/>
                  </a:lnTo>
                  <a:cubicBezTo>
                    <a:pt x="0" y="21186"/>
                    <a:pt x="21186" y="0"/>
                    <a:pt x="47321" y="0"/>
                  </a:cubicBezTo>
                  <a:close/>
                </a:path>
              </a:pathLst>
            </a:custGeom>
            <a:solidFill>
              <a:srgbClr val="FFD85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2197570" cy="1650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17679" y="9007680"/>
            <a:ext cx="6435237" cy="1450066"/>
            <a:chOff x="0" y="0"/>
            <a:chExt cx="8580316" cy="19334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80316" cy="1933421"/>
            </a:xfrm>
            <a:custGeom>
              <a:avLst/>
              <a:gdLst/>
              <a:ahLst/>
              <a:cxnLst/>
              <a:rect r="r" b="b" t="t" l="l"/>
              <a:pathLst>
                <a:path h="1933421" w="8580316">
                  <a:moveTo>
                    <a:pt x="0" y="0"/>
                  </a:moveTo>
                  <a:lnTo>
                    <a:pt x="8580316" y="0"/>
                  </a:lnTo>
                  <a:lnTo>
                    <a:pt x="8580316" y="1933421"/>
                  </a:lnTo>
                  <a:lnTo>
                    <a:pt x="0" y="1933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8580316" cy="192389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398"/>
                </a:lnSpc>
              </a:pPr>
              <a:r>
                <a:rPr lang="en-US" sz="4499" spc="17">
                  <a:solidFill>
                    <a:srgbClr val="000000"/>
                  </a:solidFill>
                  <a:latin typeface="Mandali"/>
                  <a:ea typeface="Mandali"/>
                  <a:cs typeface="Mandali"/>
                  <a:sym typeface="Mandali"/>
                </a:rPr>
                <a:t>도구 결합 여부 판단 </a:t>
              </a:r>
            </a:p>
          </p:txBody>
        </p:sp>
      </p:grpSp>
      <p:pic>
        <p:nvPicPr>
          <p:cNvPr name="Picture 22" id="22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22443" b="0"/>
          <a:stretch>
            <a:fillRect/>
          </a:stretch>
        </p:blipFill>
        <p:spPr>
          <a:xfrm flipH="false" flipV="false" rot="0">
            <a:off x="9643607" y="3269554"/>
            <a:ext cx="7615693" cy="5523470"/>
          </a:xfrm>
          <a:prstGeom prst="rect">
            <a:avLst/>
          </a:prstGeom>
        </p:spPr>
      </p:pic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55129" b="20093"/>
          <a:stretch>
            <a:fillRect/>
          </a:stretch>
        </p:blipFill>
        <p:spPr>
          <a:xfrm flipH="false" flipV="false" rot="0">
            <a:off x="1980667" y="3274660"/>
            <a:ext cx="5513946" cy="552347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예외처리 구현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예외처리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2062726"/>
            <a:ext cx="18288000" cy="350370"/>
            <a:chOff x="0" y="0"/>
            <a:chExt cx="24384000" cy="467160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261269" y="2174953"/>
            <a:ext cx="17536006" cy="101357"/>
            <a:chOff x="0" y="0"/>
            <a:chExt cx="10986228" cy="63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61269" y="9801256"/>
            <a:ext cx="17536006" cy="101357"/>
            <a:chOff x="0" y="0"/>
            <a:chExt cx="10986228" cy="63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0"/>
              <a:ext cx="10935462" cy="63500"/>
            </a:xfrm>
            <a:custGeom>
              <a:avLst/>
              <a:gdLst/>
              <a:ahLst/>
              <a:cxnLst/>
              <a:rect r="r" b="b" t="t" l="l"/>
              <a:pathLst>
                <a:path h="63500" w="10935462">
                  <a:moveTo>
                    <a:pt x="0" y="0"/>
                  </a:moveTo>
                  <a:lnTo>
                    <a:pt x="10935462" y="0"/>
                  </a:lnTo>
                  <a:lnTo>
                    <a:pt x="10935462" y="63500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rgbClr val="BFBFBF"/>
            </a:solidFill>
          </p:spPr>
        </p:sp>
      </p:grpSp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2723" b="0"/>
          <a:stretch>
            <a:fillRect/>
          </a:stretch>
        </p:blipFill>
        <p:spPr>
          <a:xfrm flipH="false" flipV="false" rot="0">
            <a:off x="3078262" y="2599662"/>
            <a:ext cx="12131476" cy="7015028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수행 경과 - 전체 수행 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141" y="8732558"/>
            <a:ext cx="7851950" cy="101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587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자체평가</a:t>
            </a:r>
            <a:r>
              <a:rPr lang="en-US" sz="587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의견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36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3" t="0" r="-1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" y="7926360"/>
            <a:ext cx="2054133" cy="2360638"/>
            <a:chOff x="0" y="0"/>
            <a:chExt cx="2738844" cy="3147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38882" cy="3147568"/>
            </a:xfrm>
            <a:custGeom>
              <a:avLst/>
              <a:gdLst/>
              <a:ahLst/>
              <a:cxnLst/>
              <a:rect r="r" b="b" t="t" l="l"/>
              <a:pathLst>
                <a:path h="3147568" w="2738882">
                  <a:moveTo>
                    <a:pt x="0" y="0"/>
                  </a:moveTo>
                  <a:lnTo>
                    <a:pt x="2738882" y="0"/>
                  </a:lnTo>
                  <a:lnTo>
                    <a:pt x="2738882" y="3147568"/>
                  </a:lnTo>
                  <a:lnTo>
                    <a:pt x="0" y="3147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7793" t="0" r="-47791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5511" y="4305674"/>
            <a:ext cx="8045958" cy="2622614"/>
            <a:chOff x="0" y="0"/>
            <a:chExt cx="10727944" cy="3496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27944" cy="3496818"/>
            </a:xfrm>
            <a:custGeom>
              <a:avLst/>
              <a:gdLst/>
              <a:ahLst/>
              <a:cxnLst/>
              <a:rect r="r" b="b" t="t" l="l"/>
              <a:pathLst>
                <a:path h="3496818" w="10727944">
                  <a:moveTo>
                    <a:pt x="0" y="241173"/>
                  </a:moveTo>
                  <a:cubicBezTo>
                    <a:pt x="0" y="107950"/>
                    <a:pt x="107950" y="0"/>
                    <a:pt x="241173" y="0"/>
                  </a:cubicBezTo>
                  <a:lnTo>
                    <a:pt x="10486771" y="0"/>
                  </a:lnTo>
                  <a:cubicBezTo>
                    <a:pt x="10619994" y="0"/>
                    <a:pt x="10727944" y="107950"/>
                    <a:pt x="10727944" y="241173"/>
                  </a:cubicBezTo>
                  <a:lnTo>
                    <a:pt x="10727944" y="3255645"/>
                  </a:lnTo>
                  <a:cubicBezTo>
                    <a:pt x="10727944" y="3388868"/>
                    <a:pt x="10619994" y="3496818"/>
                    <a:pt x="10486771" y="3496818"/>
                  </a:cubicBezTo>
                  <a:lnTo>
                    <a:pt x="241173" y="3496818"/>
                  </a:lnTo>
                  <a:cubicBezTo>
                    <a:pt x="107950" y="3496818"/>
                    <a:pt x="0" y="3388868"/>
                    <a:pt x="0" y="3255645"/>
                  </a:cubicBezTo>
                  <a:close/>
                </a:path>
              </a:pathLst>
            </a:custGeom>
            <a:solidFill>
              <a:srgbClr val="FFFFFF">
                <a:alpha val="5058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4038086" y="337569"/>
            <a:ext cx="140875" cy="6659975"/>
            <a:chOff x="0" y="0"/>
            <a:chExt cx="187833" cy="8879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833" cy="8879967"/>
            </a:xfrm>
            <a:custGeom>
              <a:avLst/>
              <a:gdLst/>
              <a:ahLst/>
              <a:cxnLst/>
              <a:rect r="r" b="b" t="t" l="l"/>
              <a:pathLst>
                <a:path h="8879967" w="187833">
                  <a:moveTo>
                    <a:pt x="0" y="0"/>
                  </a:moveTo>
                  <a:lnTo>
                    <a:pt x="187833" y="0"/>
                  </a:lnTo>
                  <a:lnTo>
                    <a:pt x="187833" y="8879967"/>
                  </a:lnTo>
                  <a:lnTo>
                    <a:pt x="0" y="8879967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19326" y="3850854"/>
            <a:ext cx="7578000" cy="130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sz="2700" spc="10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사전 기획의 관점에서 </a:t>
            </a:r>
          </a:p>
          <a:p>
            <a:pPr algn="ctr">
              <a:lnSpc>
                <a:spcPts val="3886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프로젝트 결과물에 대한 완성도 평가</a:t>
            </a:r>
            <a:r>
              <a:rPr lang="en-US" sz="2700" spc="10">
                <a:solidFill>
                  <a:srgbClr val="3A3838"/>
                </a:solidFill>
                <a:latin typeface="Mandali"/>
                <a:ea typeface="Mandali"/>
                <a:cs typeface="Mandali"/>
                <a:sym typeface="Mandali"/>
              </a:rPr>
              <a:t>(10점 만점)</a:t>
            </a:r>
          </a:p>
        </p:txBody>
      </p:sp>
      <p:grpSp>
        <p:nvGrpSpPr>
          <p:cNvPr name="Group 11" id="11"/>
          <p:cNvGrpSpPr/>
          <p:nvPr/>
        </p:nvGrpSpPr>
        <p:grpSpPr>
          <a:xfrm rot="1800002">
            <a:off x="567220" y="6490748"/>
            <a:ext cx="207620" cy="207620"/>
            <a:chOff x="0" y="0"/>
            <a:chExt cx="276827" cy="2768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6860" cy="276860"/>
            </a:xfrm>
            <a:custGeom>
              <a:avLst/>
              <a:gdLst/>
              <a:ahLst/>
              <a:cxnLst/>
              <a:rect r="r" b="b" t="t" l="l"/>
              <a:pathLst>
                <a:path h="276860" w="276860">
                  <a:moveTo>
                    <a:pt x="0" y="0"/>
                  </a:moveTo>
                  <a:lnTo>
                    <a:pt x="276860" y="0"/>
                  </a:lnTo>
                  <a:lnTo>
                    <a:pt x="276860" y="276860"/>
                  </a:lnTo>
                  <a:lnTo>
                    <a:pt x="0" y="276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2" b="1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004925" y="951662"/>
            <a:ext cx="1423016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자체평가 의견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23" id="23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6">
                <a:alphaModFix amt="27000"/>
              </a:blip>
              <a:stretch>
                <a:fillRect l="0" t="-136430" r="0" b="-13644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514162" y="4854974"/>
            <a:ext cx="15553261" cy="376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0"/>
              </a:lnSpc>
            </a:pPr>
            <a:r>
              <a:rPr lang="en-US" sz="19715">
                <a:solidFill>
                  <a:srgbClr val="0063B5"/>
                </a:solidFill>
                <a:latin typeface="Mandali"/>
                <a:ea typeface="Mandali"/>
                <a:cs typeface="Mandali"/>
                <a:sym typeface="Mandali"/>
              </a:rPr>
              <a:t>10/10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3856" y="4943856"/>
            <a:ext cx="7445534" cy="374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b="true" sz="2700" spc="7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</a:t>
            </a:r>
          </a:p>
          <a:p>
            <a:pPr algn="just" marL="617332" indent="-205777" lvl="2">
              <a:lnSpc>
                <a:spcPts val="4455"/>
              </a:lnSpc>
              <a:buFont typeface="Arial"/>
              <a:buChar char="⚬"/>
            </a:pPr>
            <a:r>
              <a:rPr lang="en-US" b="true" sz="2700" spc="7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목표 시나리오 구현 성공 </a:t>
            </a:r>
          </a:p>
          <a:p>
            <a:pPr algn="just" marL="617332" indent="-205777" lvl="2">
              <a:lnSpc>
                <a:spcPts val="4455"/>
              </a:lnSpc>
              <a:buFont typeface="Arial"/>
              <a:buChar char="⚬"/>
            </a:pPr>
            <a:r>
              <a:rPr lang="en-US" b="true" sz="2700" spc="7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TCP통신을 통한 입출력 기능 구현</a:t>
            </a:r>
          </a:p>
          <a:p>
            <a:pPr algn="just" marL="617332" indent="-205777" lvl="2">
              <a:lnSpc>
                <a:spcPts val="4455"/>
              </a:lnSpc>
              <a:buFont typeface="Arial"/>
              <a:buChar char="⚬"/>
            </a:pPr>
            <a:r>
              <a:rPr lang="en-US" b="true" sz="2700" spc="7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[충돌 감지 시 정지] 및 [도구 결합 여부 확인] 예외처리 구현</a:t>
            </a:r>
          </a:p>
          <a:p>
            <a:pPr algn="just" marL="617220" indent="-205740" lvl="2">
              <a:lnSpc>
                <a:spcPts val="4455"/>
              </a:lnSpc>
              <a:buFont typeface="Arial"/>
              <a:buChar char="⚬"/>
            </a:pPr>
            <a:r>
              <a:rPr lang="en-US" b="true" sz="2700" spc="7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안정적이고 연속적인 동작</a:t>
            </a:r>
          </a:p>
          <a:p>
            <a:pPr algn="just" marL="617332" indent="-205777" lvl="2">
              <a:lnSpc>
                <a:spcPts val="3634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04925" y="951662"/>
            <a:ext cx="1423016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자체평가 의견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516292" y="4306315"/>
            <a:ext cx="38100" cy="5331125"/>
            <a:chOff x="0" y="0"/>
            <a:chExt cx="50800" cy="71081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25400"/>
              <a:ext cx="50800" cy="7057390"/>
            </a:xfrm>
            <a:custGeom>
              <a:avLst/>
              <a:gdLst/>
              <a:ahLst/>
              <a:cxnLst/>
              <a:rect r="r" b="b" t="t" l="l"/>
              <a:pathLst>
                <a:path h="7057390" w="50800">
                  <a:moveTo>
                    <a:pt x="50800" y="0"/>
                  </a:moveTo>
                  <a:lnTo>
                    <a:pt x="50800" y="7057390"/>
                  </a:lnTo>
                  <a:lnTo>
                    <a:pt x="0" y="7057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3B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18051" y="4905756"/>
            <a:ext cx="7467503" cy="419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1"/>
              </a:lnSpc>
            </a:pPr>
          </a:p>
          <a:p>
            <a:pPr algn="l" marL="617220" indent="-205740" lvl="2">
              <a:lnSpc>
                <a:spcPts val="4128"/>
              </a:lnSpc>
              <a:buFont typeface="Arial"/>
              <a:buChar char="⚬"/>
            </a:pPr>
            <a:r>
              <a:rPr lang="en-US" b="true" sz="2700" spc="5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그리퍼와 연결된 선 때문에 완전히 자유로운 동작 구현 제한</a:t>
            </a:r>
          </a:p>
          <a:p>
            <a:pPr algn="l" marL="630743" indent="-210248" lvl="2">
              <a:lnSpc>
                <a:spcPts val="4221"/>
              </a:lnSpc>
              <a:buFont typeface="Arial"/>
              <a:buChar char="⚬"/>
            </a:pPr>
            <a:r>
              <a:rPr lang="en-US" b="true" sz="2758" spc="7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레고 블럭, 젠가 등 다소 가벼운 물체를 사용해 정확한 무게 측정이나 충돌 감지에 제한</a:t>
            </a:r>
          </a:p>
          <a:p>
            <a:pPr algn="l" marL="595669" indent="-198556" lvl="2">
              <a:lnSpc>
                <a:spcPts val="4218"/>
              </a:lnSpc>
              <a:buFont typeface="Arial"/>
              <a:buChar char="⚬"/>
            </a:pPr>
            <a:r>
              <a:rPr lang="en-US" b="true" sz="2759" spc="5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TCP통신 간 한글 데이터 송 수신에 어려움이 있었음</a:t>
            </a:r>
          </a:p>
          <a:p>
            <a:pPr algn="ctr">
              <a:lnSpc>
                <a:spcPts val="3713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827887" y="3625694"/>
            <a:ext cx="2247832" cy="518062"/>
            <a:chOff x="0" y="0"/>
            <a:chExt cx="2997109" cy="6907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42460" cy="690749"/>
            </a:xfrm>
            <a:custGeom>
              <a:avLst/>
              <a:gdLst/>
              <a:ahLst/>
              <a:cxnLst/>
              <a:rect r="r" b="b" t="t" l="l"/>
              <a:pathLst>
                <a:path h="690749" w="2942460">
                  <a:moveTo>
                    <a:pt x="0" y="0"/>
                  </a:moveTo>
                  <a:lnTo>
                    <a:pt x="2942460" y="0"/>
                  </a:lnTo>
                  <a:lnTo>
                    <a:pt x="2942460" y="690749"/>
                  </a:lnTo>
                  <a:lnTo>
                    <a:pt x="0" y="69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54649" y="78675"/>
              <a:ext cx="2942460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499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아쉬운 점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087312" y="3691844"/>
            <a:ext cx="1261616" cy="35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9">
                <a:solidFill>
                  <a:srgbClr val="FFFFFF"/>
                </a:solidFill>
                <a:latin typeface="Mandali"/>
                <a:ea typeface="Mandali"/>
                <a:cs typeface="Mandali"/>
                <a:sym typeface="Mandali"/>
              </a:rPr>
              <a:t>아쉬운 점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614697" y="3625694"/>
            <a:ext cx="2206845" cy="518062"/>
            <a:chOff x="0" y="0"/>
            <a:chExt cx="2942460" cy="6907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42460" cy="690749"/>
            </a:xfrm>
            <a:custGeom>
              <a:avLst/>
              <a:gdLst/>
              <a:ahLst/>
              <a:cxnLst/>
              <a:rect r="r" b="b" t="t" l="l"/>
              <a:pathLst>
                <a:path h="690749" w="2942460">
                  <a:moveTo>
                    <a:pt x="0" y="0"/>
                  </a:moveTo>
                  <a:lnTo>
                    <a:pt x="2942460" y="0"/>
                  </a:lnTo>
                  <a:lnTo>
                    <a:pt x="2942460" y="690749"/>
                  </a:lnTo>
                  <a:lnTo>
                    <a:pt x="0" y="690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91375"/>
              <a:ext cx="2942460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499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잘한 부분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잘한 부분 및 아쉬운 점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3" t="0" r="-1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" y="7926360"/>
            <a:ext cx="2054133" cy="2360638"/>
            <a:chOff x="0" y="0"/>
            <a:chExt cx="2738844" cy="3147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38882" cy="3147568"/>
            </a:xfrm>
            <a:custGeom>
              <a:avLst/>
              <a:gdLst/>
              <a:ahLst/>
              <a:cxnLst/>
              <a:rect r="r" b="b" t="t" l="l"/>
              <a:pathLst>
                <a:path h="3147568" w="2738882">
                  <a:moveTo>
                    <a:pt x="0" y="0"/>
                  </a:moveTo>
                  <a:lnTo>
                    <a:pt x="2738882" y="0"/>
                  </a:lnTo>
                  <a:lnTo>
                    <a:pt x="2738882" y="3147568"/>
                  </a:lnTo>
                  <a:lnTo>
                    <a:pt x="0" y="3147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7793" t="0" r="-47791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02" y="3971957"/>
            <a:ext cx="8045958" cy="2622614"/>
            <a:chOff x="0" y="0"/>
            <a:chExt cx="10727944" cy="3496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27944" cy="3496818"/>
            </a:xfrm>
            <a:custGeom>
              <a:avLst/>
              <a:gdLst/>
              <a:ahLst/>
              <a:cxnLst/>
              <a:rect r="r" b="b" t="t" l="l"/>
              <a:pathLst>
                <a:path h="3496818" w="10727944">
                  <a:moveTo>
                    <a:pt x="0" y="241173"/>
                  </a:moveTo>
                  <a:cubicBezTo>
                    <a:pt x="0" y="107950"/>
                    <a:pt x="107950" y="0"/>
                    <a:pt x="241173" y="0"/>
                  </a:cubicBezTo>
                  <a:lnTo>
                    <a:pt x="10486771" y="0"/>
                  </a:lnTo>
                  <a:cubicBezTo>
                    <a:pt x="10619994" y="0"/>
                    <a:pt x="10727944" y="107950"/>
                    <a:pt x="10727944" y="241173"/>
                  </a:cubicBezTo>
                  <a:lnTo>
                    <a:pt x="10727944" y="3255645"/>
                  </a:lnTo>
                  <a:cubicBezTo>
                    <a:pt x="10727944" y="3388868"/>
                    <a:pt x="10619994" y="3496818"/>
                    <a:pt x="10486771" y="3496818"/>
                  </a:cubicBezTo>
                  <a:lnTo>
                    <a:pt x="241173" y="3496818"/>
                  </a:lnTo>
                  <a:cubicBezTo>
                    <a:pt x="107950" y="3496818"/>
                    <a:pt x="0" y="3388868"/>
                    <a:pt x="0" y="3255645"/>
                  </a:cubicBezTo>
                  <a:close/>
                </a:path>
              </a:pathLst>
            </a:custGeom>
            <a:solidFill>
              <a:srgbClr val="FFFFFF">
                <a:alpha val="50588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1030" y="5692510"/>
            <a:ext cx="4694076" cy="113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6"/>
              </a:lnSpc>
            </a:pPr>
            <a:r>
              <a:rPr lang="en-US" sz="2700" spc="10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프로젝트</a:t>
            </a:r>
            <a:r>
              <a:rPr lang="en-US" sz="2700" spc="10">
                <a:solidFill>
                  <a:srgbClr val="FAB536"/>
                </a:solidFill>
                <a:latin typeface="Mandali"/>
                <a:ea typeface="Mandali"/>
                <a:cs typeface="Mandali"/>
                <a:sym typeface="Mandali"/>
              </a:rPr>
              <a:t> 결과 </a:t>
            </a:r>
            <a:r>
              <a:rPr lang="en-US" sz="2700" spc="10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및</a:t>
            </a:r>
            <a:r>
              <a:rPr lang="en-US" sz="2700" spc="10">
                <a:solidFill>
                  <a:srgbClr val="FAB536"/>
                </a:solidFill>
                <a:latin typeface="Mandali"/>
                <a:ea typeface="Mandali"/>
                <a:cs typeface="Mandali"/>
                <a:sym typeface="Mandali"/>
              </a:rPr>
              <a:t> 성과</a:t>
            </a:r>
          </a:p>
        </p:txBody>
      </p:sp>
      <p:grpSp>
        <p:nvGrpSpPr>
          <p:cNvPr name="Group 9" id="9"/>
          <p:cNvGrpSpPr/>
          <p:nvPr/>
        </p:nvGrpSpPr>
        <p:grpSpPr>
          <a:xfrm rot="1800002">
            <a:off x="567220" y="6490748"/>
            <a:ext cx="207620" cy="207620"/>
            <a:chOff x="0" y="0"/>
            <a:chExt cx="276827" cy="2768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6860" cy="276860"/>
            </a:xfrm>
            <a:custGeom>
              <a:avLst/>
              <a:gdLst/>
              <a:ahLst/>
              <a:cxnLst/>
              <a:rect r="r" b="b" t="t" l="l"/>
              <a:pathLst>
                <a:path h="276860" w="276860">
                  <a:moveTo>
                    <a:pt x="0" y="0"/>
                  </a:moveTo>
                  <a:lnTo>
                    <a:pt x="276860" y="0"/>
                  </a:lnTo>
                  <a:lnTo>
                    <a:pt x="276860" y="276860"/>
                  </a:lnTo>
                  <a:lnTo>
                    <a:pt x="0" y="276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2" b="1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816378" y="3350977"/>
            <a:ext cx="10983756" cy="701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6877" indent="-205626" lvl="2">
              <a:lnSpc>
                <a:spcPts val="4347"/>
              </a:lnSpc>
              <a:buFont typeface="Arial"/>
              <a:buChar char="⚬"/>
            </a:pPr>
            <a:r>
              <a:rPr lang="en-US" sz="2700" spc="5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현실에서 발생한 문제를 직접 인식하고, 해결 방안을 모색 · 적용하는 과정을 통한 문제 해결 능력 및 실무 대응 역량 향상</a:t>
            </a:r>
          </a:p>
          <a:p>
            <a:pPr algn="l">
              <a:lnSpc>
                <a:spcPts val="4347"/>
              </a:lnSpc>
            </a:pPr>
          </a:p>
          <a:p>
            <a:pPr algn="l" marL="617220" indent="-205740" lvl="2">
              <a:lnSpc>
                <a:spcPts val="4347"/>
              </a:lnSpc>
              <a:buFont typeface="Arial"/>
              <a:buChar char="⚬"/>
            </a:pPr>
            <a:r>
              <a:rPr lang="en-US" sz="2700" spc="7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프로젝트 환경에 맞는 협동로봇 설계를 통한 협동로봇 제어 알고리즘 이해도 향상</a:t>
            </a:r>
          </a:p>
          <a:p>
            <a:pPr algn="l" marL="617220" indent="-205740" lvl="2">
              <a:lnSpc>
                <a:spcPts val="4347"/>
              </a:lnSpc>
            </a:pPr>
          </a:p>
          <a:p>
            <a:pPr algn="l" marL="617220" indent="-205740" lvl="2">
              <a:lnSpc>
                <a:spcPts val="4347"/>
              </a:lnSpc>
              <a:buFont typeface="Arial"/>
              <a:buChar char="⚬"/>
            </a:pPr>
            <a:r>
              <a:rPr lang="en-US" sz="2700" spc="7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주어진 시나리오에 맞춘 장인 보조 로봇을 개발하면서 문제해결력 및 기술 적용 능력 강화</a:t>
            </a:r>
          </a:p>
          <a:p>
            <a:pPr algn="l">
              <a:lnSpc>
                <a:spcPts val="4347"/>
              </a:lnSpc>
            </a:pPr>
          </a:p>
          <a:p>
            <a:pPr algn="l" marL="617220" indent="-205740" lvl="2">
              <a:lnSpc>
                <a:spcPts val="4347"/>
              </a:lnSpc>
              <a:buFont typeface="Arial"/>
              <a:buChar char="⚬"/>
            </a:pPr>
            <a:r>
              <a:rPr lang="en-US" sz="2700" spc="7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의사소통과 협업을 바탕으로 한 공동 문제 해결 과정을 통한 팀워크 및 협동 능력 향상</a:t>
            </a:r>
          </a:p>
          <a:p>
            <a:pPr algn="l" marL="617220" indent="-205740" lvl="2">
              <a:lnSpc>
                <a:spcPts val="4347"/>
              </a:lnSpc>
            </a:pPr>
          </a:p>
          <a:p>
            <a:pPr algn="l" marL="617220" indent="-205740" lvl="2">
              <a:lnSpc>
                <a:spcPts val="4347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5797328" y="3522427"/>
            <a:ext cx="38100" cy="5894408"/>
            <a:chOff x="0" y="0"/>
            <a:chExt cx="50800" cy="78592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25400"/>
              <a:ext cx="50800" cy="7808468"/>
            </a:xfrm>
            <a:custGeom>
              <a:avLst/>
              <a:gdLst/>
              <a:ahLst/>
              <a:cxnLst/>
              <a:rect r="r" b="b" t="t" l="l"/>
              <a:pathLst>
                <a:path h="7808468" w="50800">
                  <a:moveTo>
                    <a:pt x="50800" y="0"/>
                  </a:moveTo>
                  <a:lnTo>
                    <a:pt x="50800" y="7808468"/>
                  </a:lnTo>
                  <a:lnTo>
                    <a:pt x="0" y="7808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4153" y="216495"/>
            <a:ext cx="1900019" cy="177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004925" y="951662"/>
            <a:ext cx="14230168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자체평가 의견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24" id="24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6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32087" y="2028724"/>
            <a:ext cx="15746453" cy="409575"/>
            <a:chOff x="0" y="0"/>
            <a:chExt cx="20995270" cy="546100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346401" y="9525"/>
              <a:ext cx="20648869" cy="536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프로젝트 결과 및 성과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3141" y="8732558"/>
            <a:ext cx="7851950" cy="101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5871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소스 코드 git 링크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" y="0"/>
            <a:ext cx="18288000" cy="10287000"/>
            <a:chOff x="0" y="0"/>
            <a:chExt cx="24384000" cy="13716000"/>
          </a:xfrm>
        </p:grpSpPr>
        <p:sp>
          <p:nvSpPr>
            <p:cNvPr name="Freeform 3" id="3">
              <a:hlinkClick r:id="rId3" tooltip="https://github.com/juntae02/cobots1.git"/>
            </p:cNvPr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3" t="0" r="-1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" y="7926360"/>
            <a:ext cx="2054133" cy="2360638"/>
            <a:chOff x="0" y="0"/>
            <a:chExt cx="2738844" cy="31475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38882" cy="3147568"/>
            </a:xfrm>
            <a:custGeom>
              <a:avLst/>
              <a:gdLst/>
              <a:ahLst/>
              <a:cxnLst/>
              <a:rect r="r" b="b" t="t" l="l"/>
              <a:pathLst>
                <a:path h="3147568" w="2738882">
                  <a:moveTo>
                    <a:pt x="0" y="0"/>
                  </a:moveTo>
                  <a:lnTo>
                    <a:pt x="2738882" y="0"/>
                  </a:lnTo>
                  <a:lnTo>
                    <a:pt x="2738882" y="3147568"/>
                  </a:lnTo>
                  <a:lnTo>
                    <a:pt x="0" y="3147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793" t="0" r="-47791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3930580" y="-104344"/>
            <a:ext cx="140875" cy="6659975"/>
            <a:chOff x="0" y="0"/>
            <a:chExt cx="187833" cy="88799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833" cy="8879967"/>
            </a:xfrm>
            <a:custGeom>
              <a:avLst/>
              <a:gdLst/>
              <a:ahLst/>
              <a:cxnLst/>
              <a:rect r="r" b="b" t="t" l="l"/>
              <a:pathLst>
                <a:path h="8879967" w="187833">
                  <a:moveTo>
                    <a:pt x="0" y="0"/>
                  </a:moveTo>
                  <a:lnTo>
                    <a:pt x="187833" y="0"/>
                  </a:lnTo>
                  <a:lnTo>
                    <a:pt x="187833" y="8879967"/>
                  </a:lnTo>
                  <a:lnTo>
                    <a:pt x="0" y="8879967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1800002">
            <a:off x="567220" y="6490748"/>
            <a:ext cx="207620" cy="207620"/>
            <a:chOff x="0" y="0"/>
            <a:chExt cx="276827" cy="2768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6860" cy="276860"/>
            </a:xfrm>
            <a:custGeom>
              <a:avLst/>
              <a:gdLst/>
              <a:ahLst/>
              <a:cxnLst/>
              <a:rect r="r" b="b" t="t" l="l"/>
              <a:pathLst>
                <a:path h="276860" w="276860">
                  <a:moveTo>
                    <a:pt x="0" y="0"/>
                  </a:moveTo>
                  <a:lnTo>
                    <a:pt x="276860" y="0"/>
                  </a:lnTo>
                  <a:lnTo>
                    <a:pt x="276860" y="276860"/>
                  </a:lnTo>
                  <a:lnTo>
                    <a:pt x="0" y="276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2" b="1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7">
                <a:alphaModFix amt="27000"/>
              </a:blip>
              <a:stretch>
                <a:fillRect l="0" t="-136430" r="0" b="-13644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004925" y="951662"/>
            <a:ext cx="142301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소스코드</a:t>
            </a: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git 링크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4153" y="216495"/>
            <a:ext cx="190001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7062" y="5330037"/>
            <a:ext cx="11819608" cy="77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15"/>
              </a:lnSpc>
            </a:pPr>
            <a:r>
              <a:rPr lang="en-US" sz="5099" spc="16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8" tooltip="https://github.com/juntae02/cobots1.git"/>
              </a:rPr>
              <a:t>https://github.com/juntae02/cobots1.git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6939650">
            <a:off x="2571" y="8295849"/>
            <a:ext cx="2178633" cy="1376046"/>
            <a:chOff x="0" y="0"/>
            <a:chExt cx="2904844" cy="18347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04871" cy="1834769"/>
            </a:xfrm>
            <a:custGeom>
              <a:avLst/>
              <a:gdLst/>
              <a:ahLst/>
              <a:cxnLst/>
              <a:rect r="r" b="b" t="t" l="l"/>
              <a:pathLst>
                <a:path h="1834769" w="2904871">
                  <a:moveTo>
                    <a:pt x="0" y="0"/>
                  </a:moveTo>
                  <a:lnTo>
                    <a:pt x="2904871" y="0"/>
                  </a:lnTo>
                  <a:lnTo>
                    <a:pt x="2904871" y="1834769"/>
                  </a:lnTo>
                  <a:lnTo>
                    <a:pt x="0" y="18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878" t="0" r="-26878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327648">
            <a:off x="580493" y="8165014"/>
            <a:ext cx="280356" cy="311507"/>
            <a:chOff x="0" y="0"/>
            <a:chExt cx="373808" cy="4153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3761" cy="415290"/>
            </a:xfrm>
            <a:custGeom>
              <a:avLst/>
              <a:gdLst/>
              <a:ahLst/>
              <a:cxnLst/>
              <a:rect r="r" b="b" t="t" l="l"/>
              <a:pathLst>
                <a:path h="415290" w="373761">
                  <a:moveTo>
                    <a:pt x="0" y="0"/>
                  </a:moveTo>
                  <a:lnTo>
                    <a:pt x="373761" y="0"/>
                  </a:lnTo>
                  <a:lnTo>
                    <a:pt x="373761" y="415290"/>
                  </a:lnTo>
                  <a:lnTo>
                    <a:pt x="0" y="41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4" t="0" r="-166" b="-1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4892836"/>
            <a:ext cx="4372390" cy="4271637"/>
            <a:chOff x="0" y="0"/>
            <a:chExt cx="5829853" cy="56955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29808" cy="5695569"/>
            </a:xfrm>
            <a:custGeom>
              <a:avLst/>
              <a:gdLst/>
              <a:ahLst/>
              <a:cxnLst/>
              <a:rect r="r" b="b" t="t" l="l"/>
              <a:pathLst>
                <a:path h="5695569" w="5829808">
                  <a:moveTo>
                    <a:pt x="0" y="0"/>
                  </a:moveTo>
                  <a:lnTo>
                    <a:pt x="5829808" y="0"/>
                  </a:lnTo>
                  <a:lnTo>
                    <a:pt x="5829808" y="5695569"/>
                  </a:lnTo>
                  <a:lnTo>
                    <a:pt x="0" y="5695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994" t="0" r="-1899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25" y="8902005"/>
            <a:ext cx="18288000" cy="1384995"/>
            <a:chOff x="0" y="0"/>
            <a:chExt cx="24384000" cy="1846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1846707"/>
            </a:xfrm>
            <a:custGeom>
              <a:avLst/>
              <a:gdLst/>
              <a:ahLst/>
              <a:cxnLst/>
              <a:rect r="r" b="b" t="t" l="l"/>
              <a:pathLst>
                <a:path h="184670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46707"/>
                  </a:lnTo>
                  <a:lnTo>
                    <a:pt x="0" y="184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20007" r="0" b="-32000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87017" y="3851162"/>
            <a:ext cx="3183461" cy="5414553"/>
          </a:xfrm>
          <a:custGeom>
            <a:avLst/>
            <a:gdLst/>
            <a:ahLst/>
            <a:cxnLst/>
            <a:rect r="r" b="b" t="t" l="l"/>
            <a:pathLst>
              <a:path h="5414553" w="3183461">
                <a:moveTo>
                  <a:pt x="0" y="0"/>
                </a:moveTo>
                <a:lnTo>
                  <a:pt x="3183461" y="0"/>
                </a:lnTo>
                <a:lnTo>
                  <a:pt x="3183461" y="5414553"/>
                </a:lnTo>
                <a:lnTo>
                  <a:pt x="0" y="5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8" t="0" r="-6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28017" y="3555755"/>
            <a:ext cx="632080" cy="547021"/>
          </a:xfrm>
          <a:custGeom>
            <a:avLst/>
            <a:gdLst/>
            <a:ahLst/>
            <a:cxnLst/>
            <a:rect r="r" b="b" t="t" l="l"/>
            <a:pathLst>
              <a:path h="547021" w="632080">
                <a:moveTo>
                  <a:pt x="0" y="0"/>
                </a:moveTo>
                <a:lnTo>
                  <a:pt x="632080" y="0"/>
                </a:lnTo>
                <a:lnTo>
                  <a:pt x="632080" y="547021"/>
                </a:lnTo>
                <a:lnTo>
                  <a:pt x="0" y="5470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4666750">
            <a:off x="1670855" y="3552430"/>
            <a:ext cx="459581" cy="481013"/>
            <a:chOff x="0" y="0"/>
            <a:chExt cx="612774" cy="6413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2" id="22"/>
          <p:cNvGrpSpPr/>
          <p:nvPr/>
        </p:nvGrpSpPr>
        <p:grpSpPr>
          <a:xfrm rot="287200">
            <a:off x="1698003" y="6371143"/>
            <a:ext cx="361487" cy="19050"/>
            <a:chOff x="0" y="0"/>
            <a:chExt cx="481983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965" cy="25400"/>
            </a:xfrm>
            <a:custGeom>
              <a:avLst/>
              <a:gdLst/>
              <a:ahLst/>
              <a:cxnLst/>
              <a:rect r="r" b="b" t="t" l="l"/>
              <a:pathLst>
                <a:path h="25400" w="481965">
                  <a:moveTo>
                    <a:pt x="12700" y="0"/>
                  </a:moveTo>
                  <a:lnTo>
                    <a:pt x="469265" y="0"/>
                  </a:lnTo>
                  <a:cubicBezTo>
                    <a:pt x="476250" y="0"/>
                    <a:pt x="481965" y="5715"/>
                    <a:pt x="481965" y="12700"/>
                  </a:cubicBezTo>
                  <a:cubicBezTo>
                    <a:pt x="481965" y="19685"/>
                    <a:pt x="476250" y="25400"/>
                    <a:pt x="4692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4879279" y="2154151"/>
            <a:ext cx="11223041" cy="6747854"/>
          </a:xfrm>
          <a:custGeom>
            <a:avLst/>
            <a:gdLst/>
            <a:ahLst/>
            <a:cxnLst/>
            <a:rect r="r" b="b" t="t" l="l"/>
            <a:pathLst>
              <a:path h="6747854" w="11223041">
                <a:moveTo>
                  <a:pt x="0" y="0"/>
                </a:moveTo>
                <a:lnTo>
                  <a:pt x="11223041" y="0"/>
                </a:lnTo>
                <a:lnTo>
                  <a:pt x="11223041" y="6747854"/>
                </a:lnTo>
                <a:lnTo>
                  <a:pt x="0" y="67478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4153" y="216496"/>
            <a:ext cx="1900019" cy="15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0565" y="4556726"/>
            <a:ext cx="2556362" cy="150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프로젝트 주제 및 선정 배경, </a:t>
            </a:r>
          </a:p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기획의도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47131" y="3575193"/>
            <a:ext cx="383514" cy="56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7016" y="6646202"/>
            <a:ext cx="3183300" cy="44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문제 배경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04925" y="951662"/>
            <a:ext cx="11432139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 - 사라져가는 아름다운 우리 기술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32087" y="2028724"/>
            <a:ext cx="15746453" cy="737518"/>
            <a:chOff x="0" y="0"/>
            <a:chExt cx="20995270" cy="983358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46401" y="9525"/>
              <a:ext cx="20648869" cy="97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관련 기사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87017" y="9725169"/>
            <a:ext cx="17817723" cy="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8"/>
              </a:lnSpc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KBS  뉴스(</a:t>
            </a:r>
            <a:r>
              <a:rPr lang="en-US" sz="1200" spc="4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13" tooltip="https://news.kbs.co.kr/news/pc/view/view.do?ncd=4519515"/>
              </a:rPr>
              <a:t>https://www.newsjeju.net/news/articleView.html?idxno=410241</a:t>
            </a: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6939650">
            <a:off x="2571" y="8295849"/>
            <a:ext cx="2178633" cy="1376046"/>
            <a:chOff x="0" y="0"/>
            <a:chExt cx="2904844" cy="18347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04871" cy="1834769"/>
            </a:xfrm>
            <a:custGeom>
              <a:avLst/>
              <a:gdLst/>
              <a:ahLst/>
              <a:cxnLst/>
              <a:rect r="r" b="b" t="t" l="l"/>
              <a:pathLst>
                <a:path h="1834769" w="2904871">
                  <a:moveTo>
                    <a:pt x="0" y="0"/>
                  </a:moveTo>
                  <a:lnTo>
                    <a:pt x="2904871" y="0"/>
                  </a:lnTo>
                  <a:lnTo>
                    <a:pt x="2904871" y="1834769"/>
                  </a:lnTo>
                  <a:lnTo>
                    <a:pt x="0" y="18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878" t="0" r="-26878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327648">
            <a:off x="580493" y="8165014"/>
            <a:ext cx="280356" cy="311507"/>
            <a:chOff x="0" y="0"/>
            <a:chExt cx="373808" cy="4153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3761" cy="415290"/>
            </a:xfrm>
            <a:custGeom>
              <a:avLst/>
              <a:gdLst/>
              <a:ahLst/>
              <a:cxnLst/>
              <a:rect r="r" b="b" t="t" l="l"/>
              <a:pathLst>
                <a:path h="415290" w="373761">
                  <a:moveTo>
                    <a:pt x="0" y="0"/>
                  </a:moveTo>
                  <a:lnTo>
                    <a:pt x="373761" y="0"/>
                  </a:lnTo>
                  <a:lnTo>
                    <a:pt x="373761" y="415290"/>
                  </a:lnTo>
                  <a:lnTo>
                    <a:pt x="0" y="41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4" t="0" r="-166" b="-1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4892836"/>
            <a:ext cx="4372390" cy="4271637"/>
            <a:chOff x="0" y="0"/>
            <a:chExt cx="5829853" cy="56955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29808" cy="5695569"/>
            </a:xfrm>
            <a:custGeom>
              <a:avLst/>
              <a:gdLst/>
              <a:ahLst/>
              <a:cxnLst/>
              <a:rect r="r" b="b" t="t" l="l"/>
              <a:pathLst>
                <a:path h="5695569" w="5829808">
                  <a:moveTo>
                    <a:pt x="0" y="0"/>
                  </a:moveTo>
                  <a:lnTo>
                    <a:pt x="5829808" y="0"/>
                  </a:lnTo>
                  <a:lnTo>
                    <a:pt x="5829808" y="5695569"/>
                  </a:lnTo>
                  <a:lnTo>
                    <a:pt x="0" y="5695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994" t="0" r="-1899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25" y="8902005"/>
            <a:ext cx="18288000" cy="1384995"/>
            <a:chOff x="0" y="0"/>
            <a:chExt cx="24384000" cy="1846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1846707"/>
            </a:xfrm>
            <a:custGeom>
              <a:avLst/>
              <a:gdLst/>
              <a:ahLst/>
              <a:cxnLst/>
              <a:rect r="r" b="b" t="t" l="l"/>
              <a:pathLst>
                <a:path h="184670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46707"/>
                  </a:lnTo>
                  <a:lnTo>
                    <a:pt x="0" y="184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20007" r="0" b="-32000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87017" y="3851162"/>
            <a:ext cx="3183461" cy="5414553"/>
          </a:xfrm>
          <a:custGeom>
            <a:avLst/>
            <a:gdLst/>
            <a:ahLst/>
            <a:cxnLst/>
            <a:rect r="r" b="b" t="t" l="l"/>
            <a:pathLst>
              <a:path h="5414553" w="3183461">
                <a:moveTo>
                  <a:pt x="0" y="0"/>
                </a:moveTo>
                <a:lnTo>
                  <a:pt x="3183461" y="0"/>
                </a:lnTo>
                <a:lnTo>
                  <a:pt x="3183461" y="5414553"/>
                </a:lnTo>
                <a:lnTo>
                  <a:pt x="0" y="5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8" t="0" r="-6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28017" y="3555755"/>
            <a:ext cx="632080" cy="547021"/>
          </a:xfrm>
          <a:custGeom>
            <a:avLst/>
            <a:gdLst/>
            <a:ahLst/>
            <a:cxnLst/>
            <a:rect r="r" b="b" t="t" l="l"/>
            <a:pathLst>
              <a:path h="547021" w="632080">
                <a:moveTo>
                  <a:pt x="0" y="0"/>
                </a:moveTo>
                <a:lnTo>
                  <a:pt x="632080" y="0"/>
                </a:lnTo>
                <a:lnTo>
                  <a:pt x="632080" y="547021"/>
                </a:lnTo>
                <a:lnTo>
                  <a:pt x="0" y="5470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4666750">
            <a:off x="1670855" y="3552430"/>
            <a:ext cx="459581" cy="481013"/>
            <a:chOff x="0" y="0"/>
            <a:chExt cx="612774" cy="6413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2" id="22"/>
          <p:cNvGrpSpPr/>
          <p:nvPr/>
        </p:nvGrpSpPr>
        <p:grpSpPr>
          <a:xfrm rot="287200">
            <a:off x="1698003" y="6371143"/>
            <a:ext cx="361487" cy="19050"/>
            <a:chOff x="0" y="0"/>
            <a:chExt cx="481983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965" cy="25400"/>
            </a:xfrm>
            <a:custGeom>
              <a:avLst/>
              <a:gdLst/>
              <a:ahLst/>
              <a:cxnLst/>
              <a:rect r="r" b="b" t="t" l="l"/>
              <a:pathLst>
                <a:path h="25400" w="481965">
                  <a:moveTo>
                    <a:pt x="12700" y="0"/>
                  </a:moveTo>
                  <a:lnTo>
                    <a:pt x="469265" y="0"/>
                  </a:lnTo>
                  <a:cubicBezTo>
                    <a:pt x="476250" y="0"/>
                    <a:pt x="481965" y="5715"/>
                    <a:pt x="481965" y="12700"/>
                  </a:cubicBezTo>
                  <a:cubicBezTo>
                    <a:pt x="481965" y="19685"/>
                    <a:pt x="476250" y="25400"/>
                    <a:pt x="4692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24" id="24">
            <a:hlinkClick r:id="rId13" tooltip="https://www.youtube.com/watch?v=UkEvBL3yfYE"/>
          </p:cNvPr>
          <p:cNvSpPr/>
          <p:nvPr/>
        </p:nvSpPr>
        <p:spPr>
          <a:xfrm flipH="false" flipV="false" rot="0">
            <a:off x="5210590" y="1990044"/>
            <a:ext cx="10384857" cy="6828043"/>
          </a:xfrm>
          <a:custGeom>
            <a:avLst/>
            <a:gdLst/>
            <a:ahLst/>
            <a:cxnLst/>
            <a:rect r="r" b="b" t="t" l="l"/>
            <a:pathLst>
              <a:path h="6828043" w="10384857">
                <a:moveTo>
                  <a:pt x="0" y="0"/>
                </a:moveTo>
                <a:lnTo>
                  <a:pt x="10384857" y="0"/>
                </a:lnTo>
                <a:lnTo>
                  <a:pt x="10384857" y="6828043"/>
                </a:lnTo>
                <a:lnTo>
                  <a:pt x="0" y="68280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4153" y="216496"/>
            <a:ext cx="1900019" cy="15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0565" y="4556726"/>
            <a:ext cx="2556362" cy="150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프로젝트 주제 및 선정 배경, </a:t>
            </a:r>
          </a:p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기획의도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47131" y="3575193"/>
            <a:ext cx="383514" cy="56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7016" y="6646202"/>
            <a:ext cx="3183300" cy="44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문제 배경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7017" y="9725169"/>
            <a:ext cx="17817723" cy="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8"/>
              </a:lnSpc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KBS  뉴스(</a:t>
            </a:r>
            <a:r>
              <a:rPr lang="en-US" sz="1200" spc="4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14" tooltip="https://news.kbs.co.kr/news/pc/view/view.do?ncd=4519515"/>
              </a:rPr>
              <a:t>https://www.newsjeju.net/news/articleView.html?idxno=410241</a:t>
            </a: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004925" y="951662"/>
            <a:ext cx="11432139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 - 사라져가는 아름다운 우리 기술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32087" y="2028724"/>
            <a:ext cx="15746453" cy="737518"/>
            <a:chOff x="0" y="0"/>
            <a:chExt cx="20995270" cy="983358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346401" y="9525"/>
              <a:ext cx="20648869" cy="97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관련 기사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6939650">
            <a:off x="2571" y="8295849"/>
            <a:ext cx="2178633" cy="1376046"/>
            <a:chOff x="0" y="0"/>
            <a:chExt cx="2904844" cy="18347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04871" cy="1834769"/>
            </a:xfrm>
            <a:custGeom>
              <a:avLst/>
              <a:gdLst/>
              <a:ahLst/>
              <a:cxnLst/>
              <a:rect r="r" b="b" t="t" l="l"/>
              <a:pathLst>
                <a:path h="1834769" w="2904871">
                  <a:moveTo>
                    <a:pt x="0" y="0"/>
                  </a:moveTo>
                  <a:lnTo>
                    <a:pt x="2904871" y="0"/>
                  </a:lnTo>
                  <a:lnTo>
                    <a:pt x="2904871" y="1834769"/>
                  </a:lnTo>
                  <a:lnTo>
                    <a:pt x="0" y="18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878" t="0" r="-26878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327648">
            <a:off x="580493" y="8165014"/>
            <a:ext cx="280356" cy="311507"/>
            <a:chOff x="0" y="0"/>
            <a:chExt cx="373808" cy="4153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3761" cy="415290"/>
            </a:xfrm>
            <a:custGeom>
              <a:avLst/>
              <a:gdLst/>
              <a:ahLst/>
              <a:cxnLst/>
              <a:rect r="r" b="b" t="t" l="l"/>
              <a:pathLst>
                <a:path h="415290" w="373761">
                  <a:moveTo>
                    <a:pt x="0" y="0"/>
                  </a:moveTo>
                  <a:lnTo>
                    <a:pt x="373761" y="0"/>
                  </a:lnTo>
                  <a:lnTo>
                    <a:pt x="373761" y="415290"/>
                  </a:lnTo>
                  <a:lnTo>
                    <a:pt x="0" y="41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4" t="0" r="-166" b="-1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4892836"/>
            <a:ext cx="4372390" cy="4271637"/>
            <a:chOff x="0" y="0"/>
            <a:chExt cx="5829853" cy="56955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29808" cy="5695569"/>
            </a:xfrm>
            <a:custGeom>
              <a:avLst/>
              <a:gdLst/>
              <a:ahLst/>
              <a:cxnLst/>
              <a:rect r="r" b="b" t="t" l="l"/>
              <a:pathLst>
                <a:path h="5695569" w="5829808">
                  <a:moveTo>
                    <a:pt x="0" y="0"/>
                  </a:moveTo>
                  <a:lnTo>
                    <a:pt x="5829808" y="0"/>
                  </a:lnTo>
                  <a:lnTo>
                    <a:pt x="5829808" y="5695569"/>
                  </a:lnTo>
                  <a:lnTo>
                    <a:pt x="0" y="5695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994" t="0" r="-1899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25" y="8902005"/>
            <a:ext cx="18288000" cy="1384995"/>
            <a:chOff x="0" y="0"/>
            <a:chExt cx="24384000" cy="1846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1846707"/>
            </a:xfrm>
            <a:custGeom>
              <a:avLst/>
              <a:gdLst/>
              <a:ahLst/>
              <a:cxnLst/>
              <a:rect r="r" b="b" t="t" l="l"/>
              <a:pathLst>
                <a:path h="184670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46707"/>
                  </a:lnTo>
                  <a:lnTo>
                    <a:pt x="0" y="184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20007" r="0" b="-32000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87017" y="3851162"/>
            <a:ext cx="3183461" cy="5414553"/>
          </a:xfrm>
          <a:custGeom>
            <a:avLst/>
            <a:gdLst/>
            <a:ahLst/>
            <a:cxnLst/>
            <a:rect r="r" b="b" t="t" l="l"/>
            <a:pathLst>
              <a:path h="5414553" w="3183461">
                <a:moveTo>
                  <a:pt x="0" y="0"/>
                </a:moveTo>
                <a:lnTo>
                  <a:pt x="3183461" y="0"/>
                </a:lnTo>
                <a:lnTo>
                  <a:pt x="3183461" y="5414553"/>
                </a:lnTo>
                <a:lnTo>
                  <a:pt x="0" y="5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8" t="0" r="-6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28017" y="3555755"/>
            <a:ext cx="632080" cy="547021"/>
          </a:xfrm>
          <a:custGeom>
            <a:avLst/>
            <a:gdLst/>
            <a:ahLst/>
            <a:cxnLst/>
            <a:rect r="r" b="b" t="t" l="l"/>
            <a:pathLst>
              <a:path h="547021" w="632080">
                <a:moveTo>
                  <a:pt x="0" y="0"/>
                </a:moveTo>
                <a:lnTo>
                  <a:pt x="632080" y="0"/>
                </a:lnTo>
                <a:lnTo>
                  <a:pt x="632080" y="547021"/>
                </a:lnTo>
                <a:lnTo>
                  <a:pt x="0" y="5470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4666750">
            <a:off x="1670855" y="3552430"/>
            <a:ext cx="459581" cy="481013"/>
            <a:chOff x="0" y="0"/>
            <a:chExt cx="612774" cy="6413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2" id="22"/>
          <p:cNvGrpSpPr/>
          <p:nvPr/>
        </p:nvGrpSpPr>
        <p:grpSpPr>
          <a:xfrm rot="287200">
            <a:off x="1698003" y="6371143"/>
            <a:ext cx="361487" cy="19050"/>
            <a:chOff x="0" y="0"/>
            <a:chExt cx="481983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965" cy="25400"/>
            </a:xfrm>
            <a:custGeom>
              <a:avLst/>
              <a:gdLst/>
              <a:ahLst/>
              <a:cxnLst/>
              <a:rect r="r" b="b" t="t" l="l"/>
              <a:pathLst>
                <a:path h="25400" w="481965">
                  <a:moveTo>
                    <a:pt x="12700" y="0"/>
                  </a:moveTo>
                  <a:lnTo>
                    <a:pt x="469265" y="0"/>
                  </a:lnTo>
                  <a:cubicBezTo>
                    <a:pt x="476250" y="0"/>
                    <a:pt x="481965" y="5715"/>
                    <a:pt x="481965" y="12700"/>
                  </a:cubicBezTo>
                  <a:cubicBezTo>
                    <a:pt x="481965" y="19685"/>
                    <a:pt x="476250" y="25400"/>
                    <a:pt x="4692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3881742" y="1893173"/>
            <a:ext cx="6636909" cy="6850376"/>
          </a:xfrm>
          <a:custGeom>
            <a:avLst/>
            <a:gdLst/>
            <a:ahLst/>
            <a:cxnLst/>
            <a:rect r="r" b="b" t="t" l="l"/>
            <a:pathLst>
              <a:path h="6850376" w="6636909">
                <a:moveTo>
                  <a:pt x="0" y="0"/>
                </a:moveTo>
                <a:lnTo>
                  <a:pt x="6636909" y="0"/>
                </a:lnTo>
                <a:lnTo>
                  <a:pt x="6636909" y="6850376"/>
                </a:lnTo>
                <a:lnTo>
                  <a:pt x="0" y="68503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764221" y="1951050"/>
            <a:ext cx="5495079" cy="1064105"/>
            <a:chOff x="0" y="0"/>
            <a:chExt cx="1447264" cy="2802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47264" cy="280258"/>
            </a:xfrm>
            <a:custGeom>
              <a:avLst/>
              <a:gdLst/>
              <a:ahLst/>
              <a:cxnLst/>
              <a:rect r="r" b="b" t="t" l="l"/>
              <a:pathLst>
                <a:path h="280258" w="1447264">
                  <a:moveTo>
                    <a:pt x="1244064" y="0"/>
                  </a:moveTo>
                  <a:cubicBezTo>
                    <a:pt x="1356288" y="0"/>
                    <a:pt x="1447264" y="62738"/>
                    <a:pt x="1447264" y="140129"/>
                  </a:cubicBezTo>
                  <a:cubicBezTo>
                    <a:pt x="1447264" y="217520"/>
                    <a:pt x="1356288" y="280258"/>
                    <a:pt x="1244064" y="280258"/>
                  </a:cubicBezTo>
                  <a:lnTo>
                    <a:pt x="203200" y="280258"/>
                  </a:lnTo>
                  <a:cubicBezTo>
                    <a:pt x="90976" y="280258"/>
                    <a:pt x="0" y="217520"/>
                    <a:pt x="0" y="140129"/>
                  </a:cubicBezTo>
                  <a:cubicBezTo>
                    <a:pt x="0" y="627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63B5"/>
            </a:solidFill>
            <a:ln w="38100" cap="sq">
              <a:solidFill>
                <a:srgbClr val="0070C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47264" cy="318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5"/>
                </a:lnSpc>
              </a:pPr>
              <a:r>
                <a:rPr lang="en-US" sz="3299" spc="10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협동 봇이 아닌 머신 사용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764221" y="3470545"/>
            <a:ext cx="5495079" cy="836862"/>
            <a:chOff x="0" y="0"/>
            <a:chExt cx="1447264" cy="22040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47264" cy="220408"/>
            </a:xfrm>
            <a:custGeom>
              <a:avLst/>
              <a:gdLst/>
              <a:ahLst/>
              <a:cxnLst/>
              <a:rect r="r" b="b" t="t" l="l"/>
              <a:pathLst>
                <a:path h="220408" w="1447264">
                  <a:moveTo>
                    <a:pt x="1244064" y="0"/>
                  </a:moveTo>
                  <a:lnTo>
                    <a:pt x="0" y="0"/>
                  </a:lnTo>
                  <a:lnTo>
                    <a:pt x="0" y="220408"/>
                  </a:lnTo>
                  <a:lnTo>
                    <a:pt x="1244064" y="220408"/>
                  </a:lnTo>
                  <a:lnTo>
                    <a:pt x="1447264" y="110204"/>
                  </a:lnTo>
                  <a:lnTo>
                    <a:pt x="1244064" y="0"/>
                  </a:lnTo>
                  <a:close/>
                </a:path>
              </a:pathLst>
            </a:custGeom>
            <a:solidFill>
              <a:srgbClr val="FFC000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332964" cy="23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3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예술가의 반발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64153" y="216496"/>
            <a:ext cx="1900019" cy="15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0565" y="4556726"/>
            <a:ext cx="2556362" cy="150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프로젝트 주제 및 선정 배경, </a:t>
            </a:r>
          </a:p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기획의도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47131" y="3575193"/>
            <a:ext cx="383514" cy="56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7016" y="6646202"/>
            <a:ext cx="3183300" cy="44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문제 배경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04925" y="951662"/>
            <a:ext cx="11432139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 - 해외의 대처 방안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1764221" y="4529204"/>
            <a:ext cx="5495079" cy="836862"/>
            <a:chOff x="0" y="0"/>
            <a:chExt cx="1447264" cy="22040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47264" cy="220408"/>
            </a:xfrm>
            <a:custGeom>
              <a:avLst/>
              <a:gdLst/>
              <a:ahLst/>
              <a:cxnLst/>
              <a:rect r="r" b="b" t="t" l="l"/>
              <a:pathLst>
                <a:path h="220408" w="1447264">
                  <a:moveTo>
                    <a:pt x="1244064" y="0"/>
                  </a:moveTo>
                  <a:lnTo>
                    <a:pt x="0" y="0"/>
                  </a:lnTo>
                  <a:lnTo>
                    <a:pt x="0" y="220408"/>
                  </a:lnTo>
                  <a:lnTo>
                    <a:pt x="1244064" y="220408"/>
                  </a:lnTo>
                  <a:lnTo>
                    <a:pt x="1447264" y="110204"/>
                  </a:lnTo>
                  <a:lnTo>
                    <a:pt x="1244064" y="0"/>
                  </a:lnTo>
                  <a:close/>
                </a:path>
              </a:pathLst>
            </a:custGeom>
            <a:solidFill>
              <a:srgbClr val="75B5E4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1332964" cy="23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3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더 빠른 생산과 복원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764221" y="5587863"/>
            <a:ext cx="5495079" cy="836862"/>
            <a:chOff x="0" y="0"/>
            <a:chExt cx="1447264" cy="22040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447264" cy="220408"/>
            </a:xfrm>
            <a:custGeom>
              <a:avLst/>
              <a:gdLst/>
              <a:ahLst/>
              <a:cxnLst/>
              <a:rect r="r" b="b" t="t" l="l"/>
              <a:pathLst>
                <a:path h="220408" w="1447264">
                  <a:moveTo>
                    <a:pt x="1244064" y="0"/>
                  </a:moveTo>
                  <a:lnTo>
                    <a:pt x="0" y="0"/>
                  </a:lnTo>
                  <a:lnTo>
                    <a:pt x="0" y="220408"/>
                  </a:lnTo>
                  <a:lnTo>
                    <a:pt x="1244064" y="220408"/>
                  </a:lnTo>
                  <a:lnTo>
                    <a:pt x="1447264" y="110204"/>
                  </a:lnTo>
                  <a:lnTo>
                    <a:pt x="1244064" y="0"/>
                  </a:lnTo>
                  <a:close/>
                </a:path>
              </a:pathLst>
            </a:custGeom>
            <a:solidFill>
              <a:srgbClr val="FFC000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1332964" cy="23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3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비용 절감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1764221" y="6646523"/>
            <a:ext cx="5495079" cy="836862"/>
            <a:chOff x="0" y="0"/>
            <a:chExt cx="1447264" cy="22040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447264" cy="220408"/>
            </a:xfrm>
            <a:custGeom>
              <a:avLst/>
              <a:gdLst/>
              <a:ahLst/>
              <a:cxnLst/>
              <a:rect r="r" b="b" t="t" l="l"/>
              <a:pathLst>
                <a:path h="220408" w="1447264">
                  <a:moveTo>
                    <a:pt x="1244064" y="0"/>
                  </a:moveTo>
                  <a:lnTo>
                    <a:pt x="0" y="0"/>
                  </a:lnTo>
                  <a:lnTo>
                    <a:pt x="0" y="220408"/>
                  </a:lnTo>
                  <a:lnTo>
                    <a:pt x="1244064" y="220408"/>
                  </a:lnTo>
                  <a:lnTo>
                    <a:pt x="1447264" y="110204"/>
                  </a:lnTo>
                  <a:lnTo>
                    <a:pt x="1244064" y="0"/>
                  </a:lnTo>
                  <a:close/>
                </a:path>
              </a:pathLst>
            </a:custGeom>
            <a:solidFill>
              <a:srgbClr val="75B5E4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1332964" cy="23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3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문화 보존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764221" y="7709769"/>
            <a:ext cx="5495079" cy="836862"/>
            <a:chOff x="0" y="0"/>
            <a:chExt cx="1447264" cy="22040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447264" cy="220408"/>
            </a:xfrm>
            <a:custGeom>
              <a:avLst/>
              <a:gdLst/>
              <a:ahLst/>
              <a:cxnLst/>
              <a:rect r="r" b="b" t="t" l="l"/>
              <a:pathLst>
                <a:path h="220408" w="1447264">
                  <a:moveTo>
                    <a:pt x="1244064" y="0"/>
                  </a:moveTo>
                  <a:lnTo>
                    <a:pt x="0" y="0"/>
                  </a:lnTo>
                  <a:lnTo>
                    <a:pt x="0" y="220408"/>
                  </a:lnTo>
                  <a:lnTo>
                    <a:pt x="1244064" y="220408"/>
                  </a:lnTo>
                  <a:lnTo>
                    <a:pt x="1447264" y="110204"/>
                  </a:lnTo>
                  <a:lnTo>
                    <a:pt x="1244064" y="0"/>
                  </a:lnTo>
                  <a:close/>
                </a:path>
              </a:pathLst>
            </a:custGeom>
            <a:solidFill>
              <a:srgbClr val="FFC000"/>
            </a:solidFill>
            <a:ln w="9525" cap="sq">
              <a:solidFill>
                <a:srgbClr val="FFDE59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19050"/>
              <a:ext cx="1332964" cy="23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3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99%까지 복원 후 작업자가 완성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32087" y="2028724"/>
            <a:ext cx="15746453" cy="737518"/>
            <a:chOff x="0" y="0"/>
            <a:chExt cx="20995270" cy="983358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52" id="52"/>
            <p:cNvSpPr txBox="true"/>
            <p:nvPr/>
          </p:nvSpPr>
          <p:spPr>
            <a:xfrm rot="0">
              <a:off x="346401" y="9525"/>
              <a:ext cx="20648869" cy="97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관련 기사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287017" y="9725169"/>
            <a:ext cx="17817723" cy="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8"/>
              </a:lnSpc>
            </a:pPr>
            <a:r>
              <a:rPr lang="en-US" sz="1200" spc="4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출처 : CBS News: </a:t>
            </a:r>
            <a:r>
              <a:rPr lang="en-US" sz="1200" spc="4" u="sng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  <a:hlinkClick r:id="rId13" tooltip="https://jmids.avestia.com/2024/013.html"/>
              </a:rPr>
              <a:t>출처 : KBS  뉴스(https://www.newsjeju.net/news/articleView.html?idxno=410241)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3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6939650">
            <a:off x="2571" y="8295849"/>
            <a:ext cx="2178633" cy="1376046"/>
            <a:chOff x="0" y="0"/>
            <a:chExt cx="2904844" cy="18347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04871" cy="1834769"/>
            </a:xfrm>
            <a:custGeom>
              <a:avLst/>
              <a:gdLst/>
              <a:ahLst/>
              <a:cxnLst/>
              <a:rect r="r" b="b" t="t" l="l"/>
              <a:pathLst>
                <a:path h="1834769" w="2904871">
                  <a:moveTo>
                    <a:pt x="0" y="0"/>
                  </a:moveTo>
                  <a:lnTo>
                    <a:pt x="2904871" y="0"/>
                  </a:lnTo>
                  <a:lnTo>
                    <a:pt x="2904871" y="1834769"/>
                  </a:lnTo>
                  <a:lnTo>
                    <a:pt x="0" y="18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878" t="0" r="-26878" b="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327648">
            <a:off x="580493" y="8165014"/>
            <a:ext cx="280356" cy="311507"/>
            <a:chOff x="0" y="0"/>
            <a:chExt cx="373808" cy="4153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3761" cy="415290"/>
            </a:xfrm>
            <a:custGeom>
              <a:avLst/>
              <a:gdLst/>
              <a:ahLst/>
              <a:cxnLst/>
              <a:rect r="r" b="b" t="t" l="l"/>
              <a:pathLst>
                <a:path h="415290" w="373761">
                  <a:moveTo>
                    <a:pt x="0" y="0"/>
                  </a:moveTo>
                  <a:lnTo>
                    <a:pt x="373761" y="0"/>
                  </a:lnTo>
                  <a:lnTo>
                    <a:pt x="373761" y="415290"/>
                  </a:lnTo>
                  <a:lnTo>
                    <a:pt x="0" y="41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4" t="0" r="-166" b="-1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4892836"/>
            <a:ext cx="4372390" cy="4271637"/>
            <a:chOff x="0" y="0"/>
            <a:chExt cx="5829853" cy="56955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29808" cy="5695569"/>
            </a:xfrm>
            <a:custGeom>
              <a:avLst/>
              <a:gdLst/>
              <a:ahLst/>
              <a:cxnLst/>
              <a:rect r="r" b="b" t="t" l="l"/>
              <a:pathLst>
                <a:path h="5695569" w="5829808">
                  <a:moveTo>
                    <a:pt x="0" y="0"/>
                  </a:moveTo>
                  <a:lnTo>
                    <a:pt x="5829808" y="0"/>
                  </a:lnTo>
                  <a:lnTo>
                    <a:pt x="5829808" y="5695569"/>
                  </a:lnTo>
                  <a:lnTo>
                    <a:pt x="0" y="5695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994" t="0" r="-1899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25" y="8902005"/>
            <a:ext cx="18288000" cy="1384995"/>
            <a:chOff x="0" y="0"/>
            <a:chExt cx="24384000" cy="1846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1846707"/>
            </a:xfrm>
            <a:custGeom>
              <a:avLst/>
              <a:gdLst/>
              <a:ahLst/>
              <a:cxnLst/>
              <a:rect r="r" b="b" t="t" l="l"/>
              <a:pathLst>
                <a:path h="184670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46707"/>
                  </a:lnTo>
                  <a:lnTo>
                    <a:pt x="0" y="184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20007" r="0" b="-32000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87017" y="3851162"/>
            <a:ext cx="3183461" cy="5414553"/>
          </a:xfrm>
          <a:custGeom>
            <a:avLst/>
            <a:gdLst/>
            <a:ahLst/>
            <a:cxnLst/>
            <a:rect r="r" b="b" t="t" l="l"/>
            <a:pathLst>
              <a:path h="5414553" w="3183461">
                <a:moveTo>
                  <a:pt x="0" y="0"/>
                </a:moveTo>
                <a:lnTo>
                  <a:pt x="3183461" y="0"/>
                </a:lnTo>
                <a:lnTo>
                  <a:pt x="3183461" y="5414553"/>
                </a:lnTo>
                <a:lnTo>
                  <a:pt x="0" y="5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68" t="0" r="-6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28017" y="3555755"/>
            <a:ext cx="632080" cy="547021"/>
          </a:xfrm>
          <a:custGeom>
            <a:avLst/>
            <a:gdLst/>
            <a:ahLst/>
            <a:cxnLst/>
            <a:rect r="r" b="b" t="t" l="l"/>
            <a:pathLst>
              <a:path h="547021" w="632080">
                <a:moveTo>
                  <a:pt x="0" y="0"/>
                </a:moveTo>
                <a:lnTo>
                  <a:pt x="632080" y="0"/>
                </a:lnTo>
                <a:lnTo>
                  <a:pt x="632080" y="547021"/>
                </a:lnTo>
                <a:lnTo>
                  <a:pt x="0" y="5470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4666750">
            <a:off x="1670855" y="3552430"/>
            <a:ext cx="459581" cy="481013"/>
            <a:chOff x="0" y="0"/>
            <a:chExt cx="612774" cy="6413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2" id="22"/>
          <p:cNvGrpSpPr/>
          <p:nvPr/>
        </p:nvGrpSpPr>
        <p:grpSpPr>
          <a:xfrm rot="287200">
            <a:off x="1698003" y="6371143"/>
            <a:ext cx="361487" cy="19050"/>
            <a:chOff x="0" y="0"/>
            <a:chExt cx="481983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965" cy="25400"/>
            </a:xfrm>
            <a:custGeom>
              <a:avLst/>
              <a:gdLst/>
              <a:ahLst/>
              <a:cxnLst/>
              <a:rect r="r" b="b" t="t" l="l"/>
              <a:pathLst>
                <a:path h="25400" w="481965">
                  <a:moveTo>
                    <a:pt x="12700" y="0"/>
                  </a:moveTo>
                  <a:lnTo>
                    <a:pt x="469265" y="0"/>
                  </a:lnTo>
                  <a:cubicBezTo>
                    <a:pt x="476250" y="0"/>
                    <a:pt x="481965" y="5715"/>
                    <a:pt x="481965" y="12700"/>
                  </a:cubicBezTo>
                  <a:cubicBezTo>
                    <a:pt x="481965" y="19685"/>
                    <a:pt x="476250" y="25400"/>
                    <a:pt x="4692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3881742" y="3147242"/>
            <a:ext cx="6499792" cy="4070495"/>
          </a:xfrm>
          <a:custGeom>
            <a:avLst/>
            <a:gdLst/>
            <a:ahLst/>
            <a:cxnLst/>
            <a:rect r="r" b="b" t="t" l="l"/>
            <a:pathLst>
              <a:path h="4070495" w="6499792">
                <a:moveTo>
                  <a:pt x="0" y="0"/>
                </a:moveTo>
                <a:lnTo>
                  <a:pt x="6499792" y="0"/>
                </a:lnTo>
                <a:lnTo>
                  <a:pt x="6499792" y="4070495"/>
                </a:lnTo>
                <a:lnTo>
                  <a:pt x="0" y="40704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0246373" y="5143500"/>
            <a:ext cx="7850899" cy="1859948"/>
            <a:chOff x="0" y="0"/>
            <a:chExt cx="2067726" cy="4898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67726" cy="489863"/>
            </a:xfrm>
            <a:custGeom>
              <a:avLst/>
              <a:gdLst/>
              <a:ahLst/>
              <a:cxnLst/>
              <a:rect r="r" b="b" t="t" l="l"/>
              <a:pathLst>
                <a:path h="489863" w="2067726">
                  <a:moveTo>
                    <a:pt x="50292" y="0"/>
                  </a:moveTo>
                  <a:lnTo>
                    <a:pt x="2017434" y="0"/>
                  </a:lnTo>
                  <a:cubicBezTo>
                    <a:pt x="2045210" y="0"/>
                    <a:pt x="2067726" y="22517"/>
                    <a:pt x="2067726" y="50292"/>
                  </a:cubicBezTo>
                  <a:lnTo>
                    <a:pt x="2067726" y="439571"/>
                  </a:lnTo>
                  <a:cubicBezTo>
                    <a:pt x="2067726" y="467346"/>
                    <a:pt x="2045210" y="489863"/>
                    <a:pt x="2017434" y="489863"/>
                  </a:cubicBezTo>
                  <a:lnTo>
                    <a:pt x="50292" y="489863"/>
                  </a:lnTo>
                  <a:cubicBezTo>
                    <a:pt x="22517" y="489863"/>
                    <a:pt x="0" y="467346"/>
                    <a:pt x="0" y="439571"/>
                  </a:cubicBezTo>
                  <a:lnTo>
                    <a:pt x="0" y="50292"/>
                  </a:lnTo>
                  <a:cubicBezTo>
                    <a:pt x="0" y="22517"/>
                    <a:pt x="22517" y="0"/>
                    <a:pt x="50292" y="0"/>
                  </a:cubicBezTo>
                  <a:close/>
                </a:path>
              </a:pathLst>
            </a:custGeom>
            <a:solidFill>
              <a:srgbClr val="FFC000"/>
            </a:solidFill>
            <a:ln w="38100" cap="rnd">
              <a:solidFill>
                <a:srgbClr val="FFC00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2067726" cy="508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3"/>
                </a:lnSpc>
              </a:pPr>
              <a:r>
                <a:rPr lang="en-US" sz="2699" spc="8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고유 기술 유지를 위한 협력로봇의 필요성 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64153" y="216496"/>
            <a:ext cx="1900019" cy="15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0565" y="4556726"/>
            <a:ext cx="2556362" cy="150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프로젝트 주제 및 선정 배경, </a:t>
            </a:r>
          </a:p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기획의도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47131" y="3575193"/>
            <a:ext cx="383514" cy="56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7016" y="6646202"/>
            <a:ext cx="3183300" cy="44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문제 배경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04925" y="951662"/>
            <a:ext cx="11432139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 - 해외의 대처 방안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246373" y="3147242"/>
            <a:ext cx="7850899" cy="1272391"/>
            <a:chOff x="0" y="0"/>
            <a:chExt cx="2067726" cy="33511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67726" cy="335115"/>
            </a:xfrm>
            <a:custGeom>
              <a:avLst/>
              <a:gdLst/>
              <a:ahLst/>
              <a:cxnLst/>
              <a:rect r="r" b="b" t="t" l="l"/>
              <a:pathLst>
                <a:path h="335115" w="2067726">
                  <a:moveTo>
                    <a:pt x="50292" y="0"/>
                  </a:moveTo>
                  <a:lnTo>
                    <a:pt x="2017434" y="0"/>
                  </a:lnTo>
                  <a:cubicBezTo>
                    <a:pt x="2045210" y="0"/>
                    <a:pt x="2067726" y="22517"/>
                    <a:pt x="2067726" y="50292"/>
                  </a:cubicBezTo>
                  <a:lnTo>
                    <a:pt x="2067726" y="284823"/>
                  </a:lnTo>
                  <a:cubicBezTo>
                    <a:pt x="2067726" y="312599"/>
                    <a:pt x="2045210" y="335115"/>
                    <a:pt x="2017434" y="335115"/>
                  </a:cubicBezTo>
                  <a:lnTo>
                    <a:pt x="50292" y="335115"/>
                  </a:lnTo>
                  <a:cubicBezTo>
                    <a:pt x="22517" y="335115"/>
                    <a:pt x="0" y="312599"/>
                    <a:pt x="0" y="284823"/>
                  </a:cubicBezTo>
                  <a:lnTo>
                    <a:pt x="0" y="50292"/>
                  </a:lnTo>
                  <a:cubicBezTo>
                    <a:pt x="0" y="22517"/>
                    <a:pt x="22517" y="0"/>
                    <a:pt x="50292" y="0"/>
                  </a:cubicBezTo>
                  <a:close/>
                </a:path>
              </a:pathLst>
            </a:custGeom>
            <a:solidFill>
              <a:srgbClr val="0070C0"/>
            </a:solidFill>
            <a:ln w="38100" cap="rnd">
              <a:solidFill>
                <a:srgbClr val="0070C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2067726" cy="363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199" spc="7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사우디아라비아의 협력봇과 고유 문화 생산의 협업에 관한 논문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48347" y="9417878"/>
            <a:ext cx="12052102" cy="84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3" tooltip="https://jmids.avestia.com/2024/013.html"/>
              </a:rPr>
              <a:t>바모알렘, B. (2024). 전통 공예에 협동 로봇 채택: 사우디아라비아 소규모 사업자를 위한 사용자 수용 모델 </a:t>
            </a:r>
          </a:p>
          <a:p>
            <a:pPr algn="l">
              <a:lnSpc>
                <a:spcPts val="1680"/>
              </a:lnSpc>
            </a:pPr>
            <a:r>
              <a:rPr lang="en-US" sz="12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4" tooltip="https://jmids.avestia.com/2024/013.html"/>
              </a:rPr>
              <a:t>(Adopting collaborative robotics in tradi</a:t>
            </a:r>
            <a:r>
              <a:rPr lang="en-US" sz="12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5" tooltip="https://jmids.avestia.com/2024/013.html"/>
              </a:rPr>
              <a:t>tional crafts: A user acceptance model for small businesses in Saudi Arabia). Journal of Machine Intelligence and Data Science, 5, 117-125. </a:t>
            </a:r>
          </a:p>
          <a:p>
            <a:pPr algn="l">
              <a:lnSpc>
                <a:spcPts val="1680"/>
              </a:lnSpc>
            </a:pPr>
            <a:r>
              <a:rPr lang="en-US" sz="12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6" tooltip="https://jmids.avestia.com/2024/013.html"/>
              </a:rPr>
              <a:t>https://doi.org/10.11159/jmids.2024.013</a:t>
            </a:r>
          </a:p>
          <a:p>
            <a:pPr algn="l">
              <a:lnSpc>
                <a:spcPts val="1680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832087" y="2028724"/>
            <a:ext cx="15746453" cy="737518"/>
            <a:chOff x="0" y="0"/>
            <a:chExt cx="20995270" cy="983358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141689"/>
              <a:ext cx="205612" cy="237745"/>
              <a:chOff x="0" y="0"/>
              <a:chExt cx="205612" cy="23774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205613" cy="237744"/>
              </a:xfrm>
              <a:custGeom>
                <a:avLst/>
                <a:gdLst/>
                <a:ahLst/>
                <a:cxnLst/>
                <a:rect r="r" b="b" t="t" l="l"/>
                <a:pathLst>
                  <a:path h="237744" w="205613">
                    <a:moveTo>
                      <a:pt x="192278" y="101473"/>
                    </a:moveTo>
                    <a:lnTo>
                      <a:pt x="29972" y="7620"/>
                    </a:lnTo>
                    <a:cubicBezTo>
                      <a:pt x="16637" y="0"/>
                      <a:pt x="0" y="9525"/>
                      <a:pt x="0" y="24892"/>
                    </a:cubicBezTo>
                    <a:lnTo>
                      <a:pt x="0" y="212725"/>
                    </a:lnTo>
                    <a:cubicBezTo>
                      <a:pt x="0" y="228092"/>
                      <a:pt x="16637" y="237744"/>
                      <a:pt x="29972" y="229997"/>
                    </a:cubicBezTo>
                    <a:lnTo>
                      <a:pt x="192278" y="136144"/>
                    </a:lnTo>
                    <a:cubicBezTo>
                      <a:pt x="205613" y="128397"/>
                      <a:pt x="205613" y="109220"/>
                      <a:pt x="192278" y="101600"/>
                    </a:cubicBezTo>
                    <a:close/>
                  </a:path>
                </a:pathLst>
              </a:custGeom>
              <a:solidFill>
                <a:srgbClr val="3378C8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346401" y="9525"/>
              <a:ext cx="20648869" cy="973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spc="10">
                  <a:solidFill>
                    <a:srgbClr val="3F3F3F"/>
                  </a:solidFill>
                  <a:latin typeface="Mandali"/>
                  <a:ea typeface="Mandali"/>
                  <a:cs typeface="Mandali"/>
                  <a:sym typeface="Mandali"/>
                </a:rPr>
                <a:t>관련 기사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200" y="-37466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3" t="0" r="-1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875274"/>
            <a:ext cx="18288000" cy="350370"/>
            <a:chOff x="0" y="0"/>
            <a:chExt cx="24384000" cy="46716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4">
                <a:alphaModFix amt="27000"/>
              </a:blip>
              <a:stretch>
                <a:fillRect l="0" t="-136430" r="0" b="-13644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6939650">
            <a:off x="2571" y="8295849"/>
            <a:ext cx="2178633" cy="1376046"/>
            <a:chOff x="0" y="0"/>
            <a:chExt cx="2904844" cy="18347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04871" cy="1834769"/>
            </a:xfrm>
            <a:custGeom>
              <a:avLst/>
              <a:gdLst/>
              <a:ahLst/>
              <a:cxnLst/>
              <a:rect r="r" b="b" t="t" l="l"/>
              <a:pathLst>
                <a:path h="1834769" w="2904871">
                  <a:moveTo>
                    <a:pt x="0" y="0"/>
                  </a:moveTo>
                  <a:lnTo>
                    <a:pt x="2904871" y="0"/>
                  </a:lnTo>
                  <a:lnTo>
                    <a:pt x="2904871" y="1834769"/>
                  </a:lnTo>
                  <a:lnTo>
                    <a:pt x="0" y="18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878" t="0" r="-26878" b="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917295" y="4746876"/>
            <a:ext cx="267891" cy="267891"/>
            <a:chOff x="0" y="0"/>
            <a:chExt cx="357188" cy="3571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7251" cy="357251"/>
            </a:xfrm>
            <a:custGeom>
              <a:avLst/>
              <a:gdLst/>
              <a:ahLst/>
              <a:cxnLst/>
              <a:rect r="r" b="b" t="t" l="l"/>
              <a:pathLst>
                <a:path h="357251" w="357251">
                  <a:moveTo>
                    <a:pt x="0" y="0"/>
                  </a:moveTo>
                  <a:lnTo>
                    <a:pt x="357251" y="0"/>
                  </a:lnTo>
                  <a:lnTo>
                    <a:pt x="357251" y="357251"/>
                  </a:lnTo>
                  <a:lnTo>
                    <a:pt x="0" y="35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7" b="1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327648">
            <a:off x="580493" y="8165014"/>
            <a:ext cx="280356" cy="311507"/>
            <a:chOff x="0" y="0"/>
            <a:chExt cx="373808" cy="4153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3761" cy="415290"/>
            </a:xfrm>
            <a:custGeom>
              <a:avLst/>
              <a:gdLst/>
              <a:ahLst/>
              <a:cxnLst/>
              <a:rect r="r" b="b" t="t" l="l"/>
              <a:pathLst>
                <a:path h="415290" w="373761">
                  <a:moveTo>
                    <a:pt x="0" y="0"/>
                  </a:moveTo>
                  <a:lnTo>
                    <a:pt x="373761" y="0"/>
                  </a:lnTo>
                  <a:lnTo>
                    <a:pt x="373761" y="415290"/>
                  </a:lnTo>
                  <a:lnTo>
                    <a:pt x="0" y="41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54" t="0" r="-166" b="-1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5906506" y="7354796"/>
            <a:ext cx="1763484" cy="1169983"/>
            <a:chOff x="0" y="0"/>
            <a:chExt cx="2351312" cy="15599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1278" cy="1559941"/>
            </a:xfrm>
            <a:custGeom>
              <a:avLst/>
              <a:gdLst/>
              <a:ahLst/>
              <a:cxnLst/>
              <a:rect r="r" b="b" t="t" l="l"/>
              <a:pathLst>
                <a:path h="1559941" w="2351278">
                  <a:moveTo>
                    <a:pt x="0" y="0"/>
                  </a:moveTo>
                  <a:lnTo>
                    <a:pt x="2351278" y="0"/>
                  </a:lnTo>
                  <a:lnTo>
                    <a:pt x="2351278" y="1559941"/>
                  </a:lnTo>
                  <a:lnTo>
                    <a:pt x="0" y="1559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1460" t="0" r="-31461" b="-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4892836"/>
            <a:ext cx="4372390" cy="4271637"/>
            <a:chOff x="0" y="0"/>
            <a:chExt cx="5829853" cy="56955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829808" cy="5695569"/>
            </a:xfrm>
            <a:custGeom>
              <a:avLst/>
              <a:gdLst/>
              <a:ahLst/>
              <a:cxnLst/>
              <a:rect r="r" b="b" t="t" l="l"/>
              <a:pathLst>
                <a:path h="5695569" w="5829808">
                  <a:moveTo>
                    <a:pt x="0" y="0"/>
                  </a:moveTo>
                  <a:lnTo>
                    <a:pt x="5829808" y="0"/>
                  </a:lnTo>
                  <a:lnTo>
                    <a:pt x="5829808" y="5695569"/>
                  </a:lnTo>
                  <a:lnTo>
                    <a:pt x="0" y="5695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8994" t="0" r="-1899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2700" y="8902005"/>
            <a:ext cx="18288000" cy="1384995"/>
            <a:chOff x="0" y="0"/>
            <a:chExt cx="24384000" cy="1846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1846707"/>
            </a:xfrm>
            <a:custGeom>
              <a:avLst/>
              <a:gdLst/>
              <a:ahLst/>
              <a:cxnLst/>
              <a:rect r="r" b="b" t="t" l="l"/>
              <a:pathLst>
                <a:path h="184670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46707"/>
                  </a:lnTo>
                  <a:lnTo>
                    <a:pt x="0" y="184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20007" r="0" b="-32000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87016" y="3851162"/>
            <a:ext cx="3183461" cy="5414553"/>
          </a:xfrm>
          <a:custGeom>
            <a:avLst/>
            <a:gdLst/>
            <a:ahLst/>
            <a:cxnLst/>
            <a:rect r="r" b="b" t="t" l="l"/>
            <a:pathLst>
              <a:path h="5414553" w="3183461">
                <a:moveTo>
                  <a:pt x="0" y="0"/>
                </a:moveTo>
                <a:lnTo>
                  <a:pt x="3183461" y="0"/>
                </a:lnTo>
                <a:lnTo>
                  <a:pt x="3183461" y="5414553"/>
                </a:lnTo>
                <a:lnTo>
                  <a:pt x="0" y="5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68" t="0" r="-68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38633" y="3555755"/>
            <a:ext cx="632080" cy="547020"/>
          </a:xfrm>
          <a:custGeom>
            <a:avLst/>
            <a:gdLst/>
            <a:ahLst/>
            <a:cxnLst/>
            <a:rect r="r" b="b" t="t" l="l"/>
            <a:pathLst>
              <a:path h="547020" w="632080">
                <a:moveTo>
                  <a:pt x="0" y="0"/>
                </a:moveTo>
                <a:lnTo>
                  <a:pt x="632080" y="0"/>
                </a:lnTo>
                <a:lnTo>
                  <a:pt x="632080" y="547020"/>
                </a:lnTo>
                <a:lnTo>
                  <a:pt x="0" y="5470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4666750">
            <a:off x="1681470" y="3552430"/>
            <a:ext cx="459582" cy="481013"/>
            <a:chOff x="0" y="0"/>
            <a:chExt cx="612776" cy="6413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FFD85C">
                    <a:alpha val="38823"/>
                  </a:srgbClr>
                </a:gs>
                <a:gs pos="69000">
                  <a:srgbClr val="FFFFFF">
                    <a:alpha val="33725"/>
                  </a:srgbClr>
                </a:gs>
                <a:gs pos="100000">
                  <a:srgbClr val="FFFFFF">
                    <a:alpha val="33725"/>
                  </a:srgbClr>
                </a:gs>
              </a:gsLst>
              <a:lin ang="10333250"/>
            </a:gra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87016" y="6665253"/>
            <a:ext cx="3183460" cy="1096071"/>
          </a:xfrm>
          <a:custGeom>
            <a:avLst/>
            <a:gdLst/>
            <a:ahLst/>
            <a:cxnLst/>
            <a:rect r="r" b="b" t="t" l="l"/>
            <a:pathLst>
              <a:path h="1096071" w="3183460">
                <a:moveTo>
                  <a:pt x="0" y="0"/>
                </a:moveTo>
                <a:lnTo>
                  <a:pt x="3183460" y="0"/>
                </a:lnTo>
                <a:lnTo>
                  <a:pt x="3183460" y="1096071"/>
                </a:lnTo>
                <a:lnTo>
                  <a:pt x="0" y="10960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881742" y="3254003"/>
            <a:ext cx="4153380" cy="415338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364572" y="3254003"/>
            <a:ext cx="2271523" cy="4153380"/>
            <a:chOff x="0" y="0"/>
            <a:chExt cx="598261" cy="109389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98261" cy="1093894"/>
            </a:xfrm>
            <a:custGeom>
              <a:avLst/>
              <a:gdLst/>
              <a:ahLst/>
              <a:cxnLst/>
              <a:rect r="r" b="b" t="t" l="l"/>
              <a:pathLst>
                <a:path h="1093894" w="598261">
                  <a:moveTo>
                    <a:pt x="173821" y="0"/>
                  </a:moveTo>
                  <a:lnTo>
                    <a:pt x="424440" y="0"/>
                  </a:lnTo>
                  <a:cubicBezTo>
                    <a:pt x="520439" y="0"/>
                    <a:pt x="598261" y="77822"/>
                    <a:pt x="598261" y="173821"/>
                  </a:cubicBezTo>
                  <a:lnTo>
                    <a:pt x="598261" y="920074"/>
                  </a:lnTo>
                  <a:cubicBezTo>
                    <a:pt x="598261" y="1016072"/>
                    <a:pt x="520439" y="1093894"/>
                    <a:pt x="424440" y="1093894"/>
                  </a:cubicBezTo>
                  <a:lnTo>
                    <a:pt x="173821" y="1093894"/>
                  </a:lnTo>
                  <a:cubicBezTo>
                    <a:pt x="77822" y="1093894"/>
                    <a:pt x="0" y="1016072"/>
                    <a:pt x="0" y="920074"/>
                  </a:cubicBezTo>
                  <a:lnTo>
                    <a:pt x="0" y="173821"/>
                  </a:lnTo>
                  <a:cubicBezTo>
                    <a:pt x="0" y="77822"/>
                    <a:pt x="77822" y="0"/>
                    <a:pt x="173821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598261" cy="1151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07"/>
                </a:lnSpc>
              </a:pPr>
              <a:r>
                <a:rPr lang="en-US" sz="4399" spc="13">
                  <a:solidFill>
                    <a:srgbClr val="FFDE59"/>
                  </a:solidFill>
                  <a:latin typeface="Mandali"/>
                  <a:ea typeface="Mandali"/>
                  <a:cs typeface="Mandali"/>
                  <a:sym typeface="Mandali"/>
                </a:rPr>
                <a:t>힘들고</a:t>
              </a:r>
            </a:p>
            <a:p>
              <a:pPr algn="ctr">
                <a:lnSpc>
                  <a:spcPts val="5807"/>
                </a:lnSpc>
              </a:pPr>
              <a:r>
                <a:rPr lang="en-US" sz="4399" spc="13">
                  <a:solidFill>
                    <a:srgbClr val="FFDE59"/>
                  </a:solidFill>
                  <a:latin typeface="Mandali"/>
                  <a:ea typeface="Mandali"/>
                  <a:cs typeface="Mandali"/>
                  <a:sym typeface="Mandali"/>
                </a:rPr>
                <a:t>단순한</a:t>
              </a:r>
            </a:p>
            <a:p>
              <a:pPr algn="ctr">
                <a:lnSpc>
                  <a:spcPts val="5807"/>
                </a:lnSpc>
              </a:pPr>
              <a:r>
                <a:rPr lang="en-US" sz="4399" spc="14">
                  <a:solidFill>
                    <a:srgbClr val="FFDE59"/>
                  </a:solidFill>
                  <a:latin typeface="Mandali"/>
                  <a:ea typeface="Mandali"/>
                  <a:cs typeface="Mandali"/>
                  <a:sym typeface="Mandali"/>
                </a:rPr>
                <a:t>기술 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757747" y="3575194"/>
            <a:ext cx="383514" cy="4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00566" y="4423376"/>
            <a:ext cx="2556362" cy="127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2"/>
              </a:lnSpc>
            </a:pPr>
            <a:r>
              <a:rPr lang="en-US" sz="2850" b="true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프로젝트</a:t>
            </a:r>
          </a:p>
          <a:p>
            <a:pPr algn="ctr">
              <a:lnSpc>
                <a:spcPts val="3762"/>
              </a:lnSpc>
            </a:pPr>
            <a:r>
              <a:rPr lang="en-US" sz="2850" b="true">
                <a:solidFill>
                  <a:srgbClr val="FFC000"/>
                </a:solidFill>
                <a:latin typeface="Arial Bold"/>
                <a:ea typeface="Arial Bold"/>
                <a:cs typeface="Arial Bold"/>
                <a:sym typeface="Arial Bold"/>
              </a:rPr>
              <a:t>내용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64153" y="216495"/>
            <a:ext cx="1900019" cy="15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04925" y="951662"/>
            <a:ext cx="31578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1083770" y="3251348"/>
            <a:ext cx="5704478" cy="925212"/>
            <a:chOff x="0" y="0"/>
            <a:chExt cx="7605971" cy="1233616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7605971" cy="1233616"/>
              <a:chOff x="0" y="0"/>
              <a:chExt cx="1502414" cy="24367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502414" cy="243677"/>
              </a:xfrm>
              <a:custGeom>
                <a:avLst/>
                <a:gdLst/>
                <a:ahLst/>
                <a:cxnLst/>
                <a:rect r="r" b="b" t="t" l="l"/>
                <a:pathLst>
                  <a:path h="243677" w="1502414">
                    <a:moveTo>
                      <a:pt x="1299214" y="0"/>
                    </a:moveTo>
                    <a:cubicBezTo>
                      <a:pt x="1411438" y="0"/>
                      <a:pt x="1502414" y="54549"/>
                      <a:pt x="1502414" y="121839"/>
                    </a:cubicBezTo>
                    <a:cubicBezTo>
                      <a:pt x="1502414" y="189128"/>
                      <a:pt x="1411438" y="243677"/>
                      <a:pt x="1299214" y="243677"/>
                    </a:cubicBezTo>
                    <a:lnTo>
                      <a:pt x="203200" y="243677"/>
                    </a:lnTo>
                    <a:cubicBezTo>
                      <a:pt x="90976" y="243677"/>
                      <a:pt x="0" y="189128"/>
                      <a:pt x="0" y="121839"/>
                    </a:cubicBezTo>
                    <a:cubicBezTo>
                      <a:pt x="0" y="5454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19050"/>
                <a:ext cx="1502414" cy="262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6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420459" y="155176"/>
              <a:ext cx="6765054" cy="80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7"/>
                </a:lnSpc>
              </a:pPr>
              <a:r>
                <a:rPr lang="en-US" sz="3662">
                  <a:solidFill>
                    <a:srgbClr val="0063B5"/>
                  </a:solidFill>
                  <a:latin typeface="Mandali"/>
                  <a:ea typeface="Mandali"/>
                  <a:cs typeface="Mandali"/>
                  <a:sym typeface="Mandali"/>
                </a:rPr>
                <a:t>용탕 이송 및 주입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083770" y="5352991"/>
            <a:ext cx="5704478" cy="925212"/>
            <a:chOff x="0" y="0"/>
            <a:chExt cx="7605971" cy="1233616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7605971" cy="1233616"/>
              <a:chOff x="0" y="0"/>
              <a:chExt cx="1502414" cy="243677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502414" cy="243677"/>
              </a:xfrm>
              <a:custGeom>
                <a:avLst/>
                <a:gdLst/>
                <a:ahLst/>
                <a:cxnLst/>
                <a:rect r="r" b="b" t="t" l="l"/>
                <a:pathLst>
                  <a:path h="243677" w="1502414">
                    <a:moveTo>
                      <a:pt x="1299214" y="0"/>
                    </a:moveTo>
                    <a:cubicBezTo>
                      <a:pt x="1411438" y="0"/>
                      <a:pt x="1502414" y="54549"/>
                      <a:pt x="1502414" y="121839"/>
                    </a:cubicBezTo>
                    <a:cubicBezTo>
                      <a:pt x="1502414" y="189128"/>
                      <a:pt x="1411438" y="243677"/>
                      <a:pt x="1299214" y="243677"/>
                    </a:cubicBezTo>
                    <a:lnTo>
                      <a:pt x="203200" y="243677"/>
                    </a:lnTo>
                    <a:cubicBezTo>
                      <a:pt x="90976" y="243677"/>
                      <a:pt x="0" y="189128"/>
                      <a:pt x="0" y="121839"/>
                    </a:cubicBezTo>
                    <a:cubicBezTo>
                      <a:pt x="0" y="5454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9050"/>
                <a:ext cx="1502414" cy="262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6"/>
                  </a:lnSpc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1809561" y="160156"/>
              <a:ext cx="3986850" cy="80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7"/>
                </a:lnSpc>
              </a:pPr>
              <a:r>
                <a:rPr lang="en-US" sz="3662">
                  <a:solidFill>
                    <a:srgbClr val="0063B5"/>
                  </a:solidFill>
                  <a:latin typeface="Mandali"/>
                  <a:ea typeface="Mandali"/>
                  <a:cs typeface="Mandali"/>
                  <a:sym typeface="Mandali"/>
                </a:rPr>
                <a:t>재료 무게 비교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1083770" y="6482172"/>
            <a:ext cx="5704478" cy="925212"/>
            <a:chOff x="0" y="0"/>
            <a:chExt cx="7605971" cy="1233616"/>
          </a:xfrm>
        </p:grpSpPr>
        <p:grpSp>
          <p:nvGrpSpPr>
            <p:cNvPr name="Group 50" id="50"/>
            <p:cNvGrpSpPr/>
            <p:nvPr/>
          </p:nvGrpSpPr>
          <p:grpSpPr>
            <a:xfrm rot="0">
              <a:off x="0" y="0"/>
              <a:ext cx="7605971" cy="1233616"/>
              <a:chOff x="0" y="0"/>
              <a:chExt cx="1502414" cy="243677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502414" cy="243677"/>
              </a:xfrm>
              <a:custGeom>
                <a:avLst/>
                <a:gdLst/>
                <a:ahLst/>
                <a:cxnLst/>
                <a:rect r="r" b="b" t="t" l="l"/>
                <a:pathLst>
                  <a:path h="243677" w="1502414">
                    <a:moveTo>
                      <a:pt x="1299214" y="0"/>
                    </a:moveTo>
                    <a:cubicBezTo>
                      <a:pt x="1411438" y="0"/>
                      <a:pt x="1502414" y="54549"/>
                      <a:pt x="1502414" y="121839"/>
                    </a:cubicBezTo>
                    <a:cubicBezTo>
                      <a:pt x="1502414" y="189128"/>
                      <a:pt x="1411438" y="243677"/>
                      <a:pt x="1299214" y="243677"/>
                    </a:cubicBezTo>
                    <a:lnTo>
                      <a:pt x="203200" y="243677"/>
                    </a:lnTo>
                    <a:cubicBezTo>
                      <a:pt x="90976" y="243677"/>
                      <a:pt x="0" y="189128"/>
                      <a:pt x="0" y="121839"/>
                    </a:cubicBezTo>
                    <a:cubicBezTo>
                      <a:pt x="0" y="5454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19050"/>
                <a:ext cx="1502414" cy="262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6"/>
                  </a:lnSpc>
                </a:pPr>
              </a:p>
            </p:txBody>
          </p:sp>
        </p:grpSp>
        <p:sp>
          <p:nvSpPr>
            <p:cNvPr name="TextBox 53" id="53"/>
            <p:cNvSpPr txBox="true"/>
            <p:nvPr/>
          </p:nvSpPr>
          <p:spPr>
            <a:xfrm rot="0">
              <a:off x="420354" y="224657"/>
              <a:ext cx="6765264" cy="80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7"/>
                </a:lnSpc>
              </a:pPr>
              <a:r>
                <a:rPr lang="en-US" sz="3662">
                  <a:solidFill>
                    <a:srgbClr val="0063B5"/>
                  </a:solidFill>
                  <a:latin typeface="Mandali"/>
                  <a:ea typeface="Mandali"/>
                  <a:cs typeface="Mandali"/>
                  <a:sym typeface="Mandali"/>
                </a:rPr>
                <a:t>작동중 사용자 위험 감지 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083770" y="4320902"/>
            <a:ext cx="5704478" cy="925212"/>
            <a:chOff x="0" y="0"/>
            <a:chExt cx="7605971" cy="1233616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7605971" cy="1233616"/>
              <a:chOff x="0" y="0"/>
              <a:chExt cx="1502414" cy="243677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502414" cy="243677"/>
              </a:xfrm>
              <a:custGeom>
                <a:avLst/>
                <a:gdLst/>
                <a:ahLst/>
                <a:cxnLst/>
                <a:rect r="r" b="b" t="t" l="l"/>
                <a:pathLst>
                  <a:path h="243677" w="1502414">
                    <a:moveTo>
                      <a:pt x="1299214" y="0"/>
                    </a:moveTo>
                    <a:cubicBezTo>
                      <a:pt x="1411438" y="0"/>
                      <a:pt x="1502414" y="54549"/>
                      <a:pt x="1502414" y="121839"/>
                    </a:cubicBezTo>
                    <a:cubicBezTo>
                      <a:pt x="1502414" y="189128"/>
                      <a:pt x="1411438" y="243677"/>
                      <a:pt x="1299214" y="243677"/>
                    </a:cubicBezTo>
                    <a:lnTo>
                      <a:pt x="203200" y="243677"/>
                    </a:lnTo>
                    <a:cubicBezTo>
                      <a:pt x="90976" y="243677"/>
                      <a:pt x="0" y="189128"/>
                      <a:pt x="0" y="121839"/>
                    </a:cubicBezTo>
                    <a:cubicBezTo>
                      <a:pt x="0" y="54549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19050"/>
                <a:ext cx="1502414" cy="262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6"/>
                  </a:lnSpc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420459" y="167762"/>
              <a:ext cx="6765054" cy="80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7"/>
                </a:lnSpc>
              </a:pPr>
              <a:r>
                <a:rPr lang="en-US" sz="3662">
                  <a:solidFill>
                    <a:srgbClr val="0063B5"/>
                  </a:solidFill>
                  <a:latin typeface="Mandali"/>
                  <a:ea typeface="Mandali"/>
                  <a:cs typeface="Mandali"/>
                  <a:sym typeface="Mandali"/>
                </a:rPr>
                <a:t>다양한 단조 및 연마 과정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261269" y="106092"/>
            <a:ext cx="18026730" cy="1831563"/>
            <a:chOff x="0" y="0"/>
            <a:chExt cx="24035641" cy="24420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35640" cy="2442083"/>
            </a:xfrm>
            <a:custGeom>
              <a:avLst/>
              <a:gdLst/>
              <a:ahLst/>
              <a:cxnLst/>
              <a:rect r="r" b="b" t="t" l="l"/>
              <a:pathLst>
                <a:path h="2442083" w="24035640">
                  <a:moveTo>
                    <a:pt x="0" y="0"/>
                  </a:moveTo>
                  <a:lnTo>
                    <a:pt x="23454488" y="0"/>
                  </a:lnTo>
                  <a:cubicBezTo>
                    <a:pt x="23775417" y="0"/>
                    <a:pt x="24035640" y="260223"/>
                    <a:pt x="24035640" y="581152"/>
                  </a:cubicBezTo>
                  <a:lnTo>
                    <a:pt x="24035640" y="2442083"/>
                  </a:lnTo>
                  <a:lnTo>
                    <a:pt x="0" y="2442083"/>
                  </a:lnTo>
                  <a:close/>
                </a:path>
              </a:pathLst>
            </a:custGeom>
            <a:solidFill>
              <a:srgbClr val="F2F2F2">
                <a:alpha val="588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71450"/>
            <a:chOff x="0" y="0"/>
            <a:chExt cx="24384000" cy="22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228600"/>
            </a:xfrm>
            <a:custGeom>
              <a:avLst/>
              <a:gdLst/>
              <a:ahLst/>
              <a:cxnLst/>
              <a:rect r="r" b="b" t="t" l="l"/>
              <a:pathLst>
                <a:path h="2286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FFD85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2005012" cy="171450"/>
            <a:chOff x="0" y="0"/>
            <a:chExt cx="2673349" cy="228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3350" cy="228600"/>
            </a:xfrm>
            <a:custGeom>
              <a:avLst/>
              <a:gdLst/>
              <a:ahLst/>
              <a:cxnLst/>
              <a:rect r="r" b="b" t="t" l="l"/>
              <a:pathLst>
                <a:path h="228600" w="2673350">
                  <a:moveTo>
                    <a:pt x="0" y="0"/>
                  </a:moveTo>
                  <a:lnTo>
                    <a:pt x="2673350" y="0"/>
                  </a:lnTo>
                  <a:lnTo>
                    <a:pt x="2673350" y="22860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8" id="8"/>
          <p:cNvGrpSpPr/>
          <p:nvPr/>
        </p:nvGrpSpPr>
        <p:grpSpPr>
          <a:xfrm rot="-6939650">
            <a:off x="2571" y="8295849"/>
            <a:ext cx="2178633" cy="1376046"/>
            <a:chOff x="0" y="0"/>
            <a:chExt cx="2904844" cy="18347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04871" cy="1834769"/>
            </a:xfrm>
            <a:custGeom>
              <a:avLst/>
              <a:gdLst/>
              <a:ahLst/>
              <a:cxnLst/>
              <a:rect r="r" b="b" t="t" l="l"/>
              <a:pathLst>
                <a:path h="1834769" w="2904871">
                  <a:moveTo>
                    <a:pt x="0" y="0"/>
                  </a:moveTo>
                  <a:lnTo>
                    <a:pt x="2904871" y="0"/>
                  </a:lnTo>
                  <a:lnTo>
                    <a:pt x="2904871" y="1834769"/>
                  </a:lnTo>
                  <a:lnTo>
                    <a:pt x="0" y="1834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878" t="0" r="-26878" b="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327648">
            <a:off x="580493" y="8165014"/>
            <a:ext cx="280356" cy="311507"/>
            <a:chOff x="0" y="0"/>
            <a:chExt cx="373808" cy="4153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3761" cy="415290"/>
            </a:xfrm>
            <a:custGeom>
              <a:avLst/>
              <a:gdLst/>
              <a:ahLst/>
              <a:cxnLst/>
              <a:rect r="r" b="b" t="t" l="l"/>
              <a:pathLst>
                <a:path h="415290" w="373761">
                  <a:moveTo>
                    <a:pt x="0" y="0"/>
                  </a:moveTo>
                  <a:lnTo>
                    <a:pt x="373761" y="0"/>
                  </a:lnTo>
                  <a:lnTo>
                    <a:pt x="373761" y="415290"/>
                  </a:lnTo>
                  <a:lnTo>
                    <a:pt x="0" y="415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4" t="0" r="-166" b="-1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4892836"/>
            <a:ext cx="4372390" cy="4271637"/>
            <a:chOff x="0" y="0"/>
            <a:chExt cx="5829853" cy="56955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29808" cy="5695569"/>
            </a:xfrm>
            <a:custGeom>
              <a:avLst/>
              <a:gdLst/>
              <a:ahLst/>
              <a:cxnLst/>
              <a:rect r="r" b="b" t="t" l="l"/>
              <a:pathLst>
                <a:path h="5695569" w="5829808">
                  <a:moveTo>
                    <a:pt x="0" y="0"/>
                  </a:moveTo>
                  <a:lnTo>
                    <a:pt x="5829808" y="0"/>
                  </a:lnTo>
                  <a:lnTo>
                    <a:pt x="5829808" y="5695569"/>
                  </a:lnTo>
                  <a:lnTo>
                    <a:pt x="0" y="5695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994" t="0" r="-18995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47625" y="8902005"/>
            <a:ext cx="18288000" cy="1384995"/>
            <a:chOff x="0" y="0"/>
            <a:chExt cx="24384000" cy="18466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0" cy="1846707"/>
            </a:xfrm>
            <a:custGeom>
              <a:avLst/>
              <a:gdLst/>
              <a:ahLst/>
              <a:cxnLst/>
              <a:rect r="r" b="b" t="t" l="l"/>
              <a:pathLst>
                <a:path h="1846707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46707"/>
                  </a:lnTo>
                  <a:lnTo>
                    <a:pt x="0" y="184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20007" r="0" b="-320005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90418" y="3851162"/>
            <a:ext cx="3183460" cy="5414553"/>
          </a:xfrm>
          <a:custGeom>
            <a:avLst/>
            <a:gdLst/>
            <a:ahLst/>
            <a:cxnLst/>
            <a:rect r="r" b="b" t="t" l="l"/>
            <a:pathLst>
              <a:path h="5414553" w="3183460">
                <a:moveTo>
                  <a:pt x="0" y="0"/>
                </a:moveTo>
                <a:lnTo>
                  <a:pt x="3183460" y="0"/>
                </a:lnTo>
                <a:lnTo>
                  <a:pt x="3183460" y="5414553"/>
                </a:lnTo>
                <a:lnTo>
                  <a:pt x="0" y="54145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8" t="0" r="-6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71278" y="3555755"/>
            <a:ext cx="632080" cy="547020"/>
          </a:xfrm>
          <a:custGeom>
            <a:avLst/>
            <a:gdLst/>
            <a:ahLst/>
            <a:cxnLst/>
            <a:rect r="r" b="b" t="t" l="l"/>
            <a:pathLst>
              <a:path h="547020" w="632080">
                <a:moveTo>
                  <a:pt x="0" y="0"/>
                </a:moveTo>
                <a:lnTo>
                  <a:pt x="632080" y="0"/>
                </a:lnTo>
                <a:lnTo>
                  <a:pt x="632080" y="547020"/>
                </a:lnTo>
                <a:lnTo>
                  <a:pt x="0" y="5470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4666750">
            <a:off x="1614116" y="3552430"/>
            <a:ext cx="459582" cy="481013"/>
            <a:chOff x="0" y="0"/>
            <a:chExt cx="612776" cy="641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2775" cy="641350"/>
            </a:xfrm>
            <a:custGeom>
              <a:avLst/>
              <a:gdLst/>
              <a:ahLst/>
              <a:cxnLst/>
              <a:rect r="r" b="b" t="t" l="l"/>
              <a:pathLst>
                <a:path h="641350" w="612775">
                  <a:moveTo>
                    <a:pt x="0" y="416560"/>
                  </a:moveTo>
                  <a:lnTo>
                    <a:pt x="87376" y="2667"/>
                  </a:lnTo>
                  <a:lnTo>
                    <a:pt x="97663" y="0"/>
                  </a:lnTo>
                  <a:lnTo>
                    <a:pt x="612775" y="543687"/>
                  </a:lnTo>
                  <a:lnTo>
                    <a:pt x="610997" y="552450"/>
                  </a:lnTo>
                  <a:lnTo>
                    <a:pt x="272415" y="641350"/>
                  </a:lnTo>
                  <a:lnTo>
                    <a:pt x="0" y="416560"/>
                  </a:lnTo>
                  <a:close/>
                </a:path>
              </a:pathLst>
            </a:custGeom>
            <a:gradFill rotWithShape="true">
              <a:gsLst>
                <a:gs pos="0">
                  <a:srgbClr val="2069C2">
                    <a:alpha val="13725"/>
                  </a:srgbClr>
                </a:gs>
                <a:gs pos="69000">
                  <a:srgbClr val="FFFFFF">
                    <a:alpha val="2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333250"/>
            </a:gradFill>
          </p:spPr>
        </p:sp>
      </p:grpSp>
      <p:grpSp>
        <p:nvGrpSpPr>
          <p:cNvPr name="Group 20" id="20"/>
          <p:cNvGrpSpPr/>
          <p:nvPr/>
        </p:nvGrpSpPr>
        <p:grpSpPr>
          <a:xfrm rot="287200">
            <a:off x="1698003" y="6371143"/>
            <a:ext cx="361487" cy="19050"/>
            <a:chOff x="0" y="0"/>
            <a:chExt cx="481983" cy="25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1965" cy="25400"/>
            </a:xfrm>
            <a:custGeom>
              <a:avLst/>
              <a:gdLst/>
              <a:ahLst/>
              <a:cxnLst/>
              <a:rect r="r" b="b" t="t" l="l"/>
              <a:pathLst>
                <a:path h="25400" w="481965">
                  <a:moveTo>
                    <a:pt x="12700" y="0"/>
                  </a:moveTo>
                  <a:lnTo>
                    <a:pt x="469265" y="0"/>
                  </a:lnTo>
                  <a:cubicBezTo>
                    <a:pt x="476250" y="0"/>
                    <a:pt x="481965" y="5715"/>
                    <a:pt x="481965" y="12700"/>
                  </a:cubicBezTo>
                  <a:cubicBezTo>
                    <a:pt x="481965" y="19685"/>
                    <a:pt x="476250" y="25400"/>
                    <a:pt x="46926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ubicBezTo>
                    <a:pt x="0" y="5715"/>
                    <a:pt x="5715" y="0"/>
                    <a:pt x="12700" y="0"/>
                  </a:cubicBezTo>
                  <a:close/>
                </a:path>
              </a:pathLst>
            </a:custGeom>
            <a:solidFill>
              <a:srgbClr val="3378C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981588" y="5268829"/>
            <a:ext cx="1771473" cy="1771473"/>
            <a:chOff x="0" y="0"/>
            <a:chExt cx="3684628" cy="36846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400" y="25400"/>
              <a:ext cx="3519678" cy="3519678"/>
            </a:xfrm>
            <a:custGeom>
              <a:avLst/>
              <a:gdLst/>
              <a:ahLst/>
              <a:cxnLst/>
              <a:rect r="r" b="b" t="t" l="l"/>
              <a:pathLst>
                <a:path h="3519678" w="3519678">
                  <a:moveTo>
                    <a:pt x="1759839" y="0"/>
                  </a:moveTo>
                  <a:cubicBezTo>
                    <a:pt x="787908" y="0"/>
                    <a:pt x="0" y="787908"/>
                    <a:pt x="0" y="1759839"/>
                  </a:cubicBezTo>
                  <a:cubicBezTo>
                    <a:pt x="0" y="2731770"/>
                    <a:pt x="787908" y="3519678"/>
                    <a:pt x="1759839" y="3519678"/>
                  </a:cubicBezTo>
                  <a:cubicBezTo>
                    <a:pt x="2731770" y="3519678"/>
                    <a:pt x="3519678" y="2731770"/>
                    <a:pt x="3519678" y="1759839"/>
                  </a:cubicBezTo>
                  <a:cubicBezTo>
                    <a:pt x="3519678" y="787908"/>
                    <a:pt x="2731770" y="0"/>
                    <a:pt x="1759839" y="0"/>
                  </a:cubicBezTo>
                  <a:close/>
                </a:path>
              </a:pathLst>
            </a:custGeom>
            <a:blipFill>
              <a:blip r:embed="rId11"/>
              <a:stretch>
                <a:fillRect l="-721" t="-721" r="-3964" b="-3964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70478" cy="3570478"/>
            </a:xfrm>
            <a:custGeom>
              <a:avLst/>
              <a:gdLst/>
              <a:ahLst/>
              <a:cxnLst/>
              <a:rect r="r" b="b" t="t" l="l"/>
              <a:pathLst>
                <a:path h="3570478" w="3570478">
                  <a:moveTo>
                    <a:pt x="1785239" y="50800"/>
                  </a:moveTo>
                  <a:cubicBezTo>
                    <a:pt x="827278" y="50800"/>
                    <a:pt x="50800" y="827278"/>
                    <a:pt x="50800" y="1785239"/>
                  </a:cubicBezTo>
                  <a:lnTo>
                    <a:pt x="25400" y="1785239"/>
                  </a:lnTo>
                  <a:lnTo>
                    <a:pt x="50800" y="1785239"/>
                  </a:lnTo>
                  <a:cubicBezTo>
                    <a:pt x="50800" y="2743073"/>
                    <a:pt x="827278" y="3519678"/>
                    <a:pt x="1785239" y="3519678"/>
                  </a:cubicBezTo>
                  <a:lnTo>
                    <a:pt x="1785239" y="3545078"/>
                  </a:lnTo>
                  <a:lnTo>
                    <a:pt x="1785239" y="3519678"/>
                  </a:lnTo>
                  <a:cubicBezTo>
                    <a:pt x="2743073" y="3519678"/>
                    <a:pt x="3519678" y="2743200"/>
                    <a:pt x="3519678" y="1785239"/>
                  </a:cubicBezTo>
                  <a:lnTo>
                    <a:pt x="3545078" y="1785239"/>
                  </a:lnTo>
                  <a:lnTo>
                    <a:pt x="3519678" y="1785239"/>
                  </a:lnTo>
                  <a:cubicBezTo>
                    <a:pt x="3519678" y="827278"/>
                    <a:pt x="2743073" y="50800"/>
                    <a:pt x="1785239" y="50800"/>
                  </a:cubicBezTo>
                  <a:lnTo>
                    <a:pt x="1785239" y="25400"/>
                  </a:lnTo>
                  <a:lnTo>
                    <a:pt x="1785239" y="50800"/>
                  </a:lnTo>
                  <a:moveTo>
                    <a:pt x="1785239" y="0"/>
                  </a:moveTo>
                  <a:cubicBezTo>
                    <a:pt x="2771140" y="0"/>
                    <a:pt x="3570478" y="799211"/>
                    <a:pt x="3570478" y="1785239"/>
                  </a:cubicBezTo>
                  <a:cubicBezTo>
                    <a:pt x="3570478" y="2771267"/>
                    <a:pt x="2771140" y="3570478"/>
                    <a:pt x="1785239" y="3570478"/>
                  </a:cubicBezTo>
                  <a:cubicBezTo>
                    <a:pt x="799338" y="3570478"/>
                    <a:pt x="0" y="2771140"/>
                    <a:pt x="0" y="1785239"/>
                  </a:cubicBezTo>
                  <a:cubicBezTo>
                    <a:pt x="0" y="799338"/>
                    <a:pt x="799211" y="0"/>
                    <a:pt x="1785239" y="0"/>
                  </a:cubicBezTo>
                  <a:close/>
                </a:path>
              </a:pathLst>
            </a:custGeom>
            <a:solidFill>
              <a:srgbClr val="0063B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5710306" y="5312497"/>
            <a:ext cx="1684172" cy="1684138"/>
            <a:chOff x="0" y="0"/>
            <a:chExt cx="2245563" cy="2245518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22452" y="22452"/>
              <a:ext cx="2200658" cy="2200613"/>
              <a:chOff x="0" y="0"/>
              <a:chExt cx="3450259" cy="345018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450209" cy="3450082"/>
              </a:xfrm>
              <a:custGeom>
                <a:avLst/>
                <a:gdLst/>
                <a:ahLst/>
                <a:cxnLst/>
                <a:rect r="r" b="b" t="t" l="l"/>
                <a:pathLst>
                  <a:path h="3450082" w="3450209">
                    <a:moveTo>
                      <a:pt x="3450209" y="1725041"/>
                    </a:moveTo>
                    <a:cubicBezTo>
                      <a:pt x="3450209" y="2677795"/>
                      <a:pt x="2677795" y="3450082"/>
                      <a:pt x="1725168" y="3450082"/>
                    </a:cubicBezTo>
                    <a:cubicBezTo>
                      <a:pt x="772541" y="3450082"/>
                      <a:pt x="0" y="2677922"/>
                      <a:pt x="0" y="1725041"/>
                    </a:cubicBezTo>
                    <a:cubicBezTo>
                      <a:pt x="0" y="772160"/>
                      <a:pt x="772414" y="0"/>
                      <a:pt x="1725041" y="0"/>
                    </a:cubicBezTo>
                    <a:cubicBezTo>
                      <a:pt x="2677668" y="0"/>
                      <a:pt x="3450209" y="772414"/>
                      <a:pt x="3450209" y="1725041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-1" r="-1" b="-4"/>
                </a:stretch>
              </a:blip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0"/>
              <a:ext cx="2245563" cy="2245518"/>
              <a:chOff x="0" y="0"/>
              <a:chExt cx="3520662" cy="352059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520694" cy="3520694"/>
              </a:xfrm>
              <a:custGeom>
                <a:avLst/>
                <a:gdLst/>
                <a:ahLst/>
                <a:cxnLst/>
                <a:rect r="r" b="b" t="t" l="l"/>
                <a:pathLst>
                  <a:path h="3520694" w="3520694">
                    <a:moveTo>
                      <a:pt x="3520694" y="1760347"/>
                    </a:moveTo>
                    <a:cubicBezTo>
                      <a:pt x="3520694" y="2230628"/>
                      <a:pt x="3337560" y="2672588"/>
                      <a:pt x="3005074" y="3005074"/>
                    </a:cubicBezTo>
                    <a:cubicBezTo>
                      <a:pt x="2672588" y="3337560"/>
                      <a:pt x="2230628" y="3520694"/>
                      <a:pt x="1760347" y="3520694"/>
                    </a:cubicBezTo>
                    <a:cubicBezTo>
                      <a:pt x="1290066" y="3520694"/>
                      <a:pt x="848106" y="3337560"/>
                      <a:pt x="515620" y="3005074"/>
                    </a:cubicBezTo>
                    <a:cubicBezTo>
                      <a:pt x="183134" y="2672588"/>
                      <a:pt x="0" y="2230501"/>
                      <a:pt x="0" y="1760347"/>
                    </a:cubicBezTo>
                    <a:cubicBezTo>
                      <a:pt x="0" y="1290193"/>
                      <a:pt x="183134" y="847979"/>
                      <a:pt x="515620" y="515620"/>
                    </a:cubicBezTo>
                    <a:cubicBezTo>
                      <a:pt x="848106" y="183261"/>
                      <a:pt x="1290193" y="0"/>
                      <a:pt x="1760347" y="0"/>
                    </a:cubicBezTo>
                    <a:cubicBezTo>
                      <a:pt x="2230501" y="0"/>
                      <a:pt x="2672588" y="183134"/>
                      <a:pt x="3005074" y="515620"/>
                    </a:cubicBezTo>
                    <a:cubicBezTo>
                      <a:pt x="3337560" y="848106"/>
                      <a:pt x="3520694" y="1290193"/>
                      <a:pt x="3520694" y="1760347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0" t="-1" r="0" b="1"/>
                </a:stretch>
              </a:blipFill>
            </p:spPr>
          </p:sp>
        </p:grpSp>
      </p:grpSp>
      <p:grpSp>
        <p:nvGrpSpPr>
          <p:cNvPr name="Group 30" id="30"/>
          <p:cNvGrpSpPr/>
          <p:nvPr/>
        </p:nvGrpSpPr>
        <p:grpSpPr>
          <a:xfrm rot="0">
            <a:off x="-523875" y="2885889"/>
            <a:ext cx="18288000" cy="350370"/>
            <a:chOff x="0" y="0"/>
            <a:chExt cx="24384000" cy="467160"/>
          </a:xfrm>
        </p:grpSpPr>
        <p:sp>
          <p:nvSpPr>
            <p:cNvPr name="Freeform 31" id="31"/>
            <p:cNvSpPr/>
            <p:nvPr/>
          </p:nvSpPr>
          <p:spPr>
            <a:xfrm flipH="true" flipV="false" rot="0">
              <a:off x="0" y="0"/>
              <a:ext cx="24384000" cy="467106"/>
            </a:xfrm>
            <a:custGeom>
              <a:avLst/>
              <a:gdLst/>
              <a:ahLst/>
              <a:cxnLst/>
              <a:rect r="r" b="b" t="t" l="l"/>
              <a:pathLst>
                <a:path h="467106" w="24384000">
                  <a:moveTo>
                    <a:pt x="24384000" y="0"/>
                  </a:moveTo>
                  <a:lnTo>
                    <a:pt x="0" y="0"/>
                  </a:lnTo>
                  <a:lnTo>
                    <a:pt x="0" y="467106"/>
                  </a:lnTo>
                  <a:lnTo>
                    <a:pt x="24384000" y="467106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14">
                <a:alphaModFix amt="27000"/>
              </a:blip>
              <a:stretch>
                <a:fillRect l="0" t="-136430" r="0" b="-136442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0174406" y="5902067"/>
            <a:ext cx="2263351" cy="656372"/>
          </a:xfrm>
          <a:custGeom>
            <a:avLst/>
            <a:gdLst/>
            <a:ahLst/>
            <a:cxnLst/>
            <a:rect r="r" b="b" t="t" l="l"/>
            <a:pathLst>
              <a:path h="656372" w="2263351">
                <a:moveTo>
                  <a:pt x="0" y="0"/>
                </a:moveTo>
                <a:lnTo>
                  <a:pt x="2263351" y="0"/>
                </a:lnTo>
                <a:lnTo>
                  <a:pt x="2263351" y="656371"/>
                </a:lnTo>
                <a:lnTo>
                  <a:pt x="0" y="65637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299182" y="4715713"/>
            <a:ext cx="2641887" cy="2641887"/>
          </a:xfrm>
          <a:custGeom>
            <a:avLst/>
            <a:gdLst/>
            <a:ahLst/>
            <a:cxnLst/>
            <a:rect r="r" b="b" t="t" l="l"/>
            <a:pathLst>
              <a:path h="2641887" w="2641887">
                <a:moveTo>
                  <a:pt x="0" y="0"/>
                </a:moveTo>
                <a:lnTo>
                  <a:pt x="2641886" y="0"/>
                </a:lnTo>
                <a:lnTo>
                  <a:pt x="2641886" y="2641887"/>
                </a:lnTo>
                <a:lnTo>
                  <a:pt x="0" y="26418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371633" y="3851162"/>
            <a:ext cx="2818112" cy="3567230"/>
          </a:xfrm>
          <a:custGeom>
            <a:avLst/>
            <a:gdLst/>
            <a:ahLst/>
            <a:cxnLst/>
            <a:rect r="r" b="b" t="t" l="l"/>
            <a:pathLst>
              <a:path h="3567230" w="2818112">
                <a:moveTo>
                  <a:pt x="0" y="0"/>
                </a:moveTo>
                <a:lnTo>
                  <a:pt x="2818111" y="0"/>
                </a:lnTo>
                <a:lnTo>
                  <a:pt x="2818111" y="3567230"/>
                </a:lnTo>
                <a:lnTo>
                  <a:pt x="0" y="3567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2192582" y="549171"/>
            <a:ext cx="3378320" cy="41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6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K-Digital Training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4153" y="216496"/>
            <a:ext cx="1900019" cy="1529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90392" y="3575194"/>
            <a:ext cx="383514" cy="4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3968" y="4556726"/>
            <a:ext cx="2556362" cy="104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활용 장비 및</a:t>
            </a:r>
          </a:p>
          <a:p>
            <a:pPr algn="ctr">
              <a:lnSpc>
                <a:spcPts val="3564"/>
              </a:lnSpc>
            </a:pPr>
            <a:r>
              <a:rPr lang="en-US" sz="2700" spc="10">
                <a:solidFill>
                  <a:srgbClr val="3378C8"/>
                </a:solidFill>
                <a:latin typeface="Mandali"/>
                <a:ea typeface="Mandali"/>
                <a:cs typeface="Mandali"/>
                <a:sym typeface="Mandali"/>
              </a:rPr>
              <a:t>재료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4371633" y="7577660"/>
            <a:ext cx="2689677" cy="1152693"/>
            <a:chOff x="0" y="0"/>
            <a:chExt cx="3586237" cy="1536924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3586237" cy="1536924"/>
              <a:chOff x="0" y="0"/>
              <a:chExt cx="5402731" cy="2315404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402623" cy="2315358"/>
              </a:xfrm>
              <a:custGeom>
                <a:avLst/>
                <a:gdLst/>
                <a:ahLst/>
                <a:cxnLst/>
                <a:rect r="r" b="b" t="t" l="l"/>
                <a:pathLst>
                  <a:path h="2315358" w="5402623">
                    <a:moveTo>
                      <a:pt x="0" y="1157679"/>
                    </a:moveTo>
                    <a:cubicBezTo>
                      <a:pt x="0" y="518277"/>
                      <a:pt x="159775" y="0"/>
                      <a:pt x="357027" y="0"/>
                    </a:cubicBezTo>
                    <a:lnTo>
                      <a:pt x="5045596" y="0"/>
                    </a:lnTo>
                    <a:cubicBezTo>
                      <a:pt x="5242847" y="0"/>
                      <a:pt x="5402623" y="518277"/>
                      <a:pt x="5402623" y="1157679"/>
                    </a:cubicBezTo>
                    <a:cubicBezTo>
                      <a:pt x="5402623" y="1797081"/>
                      <a:pt x="5242847" y="2315358"/>
                      <a:pt x="5045596" y="2315358"/>
                    </a:cubicBezTo>
                    <a:lnTo>
                      <a:pt x="357027" y="2315358"/>
                    </a:lnTo>
                    <a:cubicBezTo>
                      <a:pt x="159775" y="2315358"/>
                      <a:pt x="0" y="1796848"/>
                      <a:pt x="0" y="1157679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274613" y="235143"/>
              <a:ext cx="3037011" cy="1082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695" spc="8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협동로봇</a:t>
              </a:r>
            </a:p>
            <a:p>
              <a:pPr algn="ctr">
                <a:lnSpc>
                  <a:spcPts val="3234"/>
                </a:lnSpc>
              </a:pPr>
              <a:r>
                <a:rPr lang="en-US" sz="2695" spc="9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D-0609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84391" y="6622331"/>
            <a:ext cx="3688784" cy="111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6"/>
              </a:lnSpc>
            </a:pPr>
            <a:r>
              <a:rPr lang="en-US" sz="1800" spc="5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장비</a:t>
            </a:r>
          </a:p>
          <a:p>
            <a:pPr algn="ctr">
              <a:lnSpc>
                <a:spcPts val="2376"/>
              </a:lnSpc>
            </a:pPr>
            <a:r>
              <a:rPr lang="en-US" sz="1800" spc="5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및 </a:t>
            </a:r>
          </a:p>
          <a:p>
            <a:pPr algn="ctr">
              <a:lnSpc>
                <a:spcPts val="2376"/>
              </a:lnSpc>
            </a:pPr>
            <a:r>
              <a:rPr lang="en-US" sz="1800" spc="6">
                <a:solidFill>
                  <a:srgbClr val="000000"/>
                </a:solidFill>
                <a:latin typeface="Mandali"/>
                <a:ea typeface="Mandali"/>
                <a:cs typeface="Mandali"/>
                <a:sym typeface="Mandali"/>
              </a:rPr>
              <a:t>개발 환경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7339503" y="7577660"/>
            <a:ext cx="2561243" cy="743107"/>
            <a:chOff x="0" y="0"/>
            <a:chExt cx="3414991" cy="990810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3414991" cy="990810"/>
              <a:chOff x="0" y="0"/>
              <a:chExt cx="5144746" cy="149267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5144643" cy="1492644"/>
              </a:xfrm>
              <a:custGeom>
                <a:avLst/>
                <a:gdLst/>
                <a:ahLst/>
                <a:cxnLst/>
                <a:rect r="r" b="b" t="t" l="l"/>
                <a:pathLst>
                  <a:path h="1492644" w="5144643">
                    <a:moveTo>
                      <a:pt x="0" y="746322"/>
                    </a:moveTo>
                    <a:cubicBezTo>
                      <a:pt x="0" y="334118"/>
                      <a:pt x="152146" y="0"/>
                      <a:pt x="339979" y="0"/>
                    </a:cubicBezTo>
                    <a:lnTo>
                      <a:pt x="4804664" y="0"/>
                    </a:lnTo>
                    <a:cubicBezTo>
                      <a:pt x="4992497" y="0"/>
                      <a:pt x="5144643" y="334118"/>
                      <a:pt x="5144643" y="746322"/>
                    </a:cubicBezTo>
                    <a:cubicBezTo>
                      <a:pt x="5144643" y="1158526"/>
                      <a:pt x="4992497" y="1492644"/>
                      <a:pt x="4804664" y="1492644"/>
                    </a:cubicBezTo>
                    <a:lnTo>
                      <a:pt x="339979" y="1492644"/>
                    </a:lnTo>
                    <a:cubicBezTo>
                      <a:pt x="152146" y="1492644"/>
                      <a:pt x="0" y="1158376"/>
                      <a:pt x="0" y="746322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  <p:sp>
          <p:nvSpPr>
            <p:cNvPr name="TextBox 47" id="47"/>
            <p:cNvSpPr txBox="true"/>
            <p:nvPr/>
          </p:nvSpPr>
          <p:spPr>
            <a:xfrm rot="0">
              <a:off x="261500" y="235143"/>
              <a:ext cx="2891991" cy="536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695" spc="9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TCP 통신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025460" y="7577660"/>
            <a:ext cx="2561243" cy="743107"/>
            <a:chOff x="0" y="0"/>
            <a:chExt cx="3414991" cy="990810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3414991" cy="990810"/>
              <a:chOff x="0" y="0"/>
              <a:chExt cx="5144746" cy="149267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5144643" cy="1492644"/>
              </a:xfrm>
              <a:custGeom>
                <a:avLst/>
                <a:gdLst/>
                <a:ahLst/>
                <a:cxnLst/>
                <a:rect r="r" b="b" t="t" l="l"/>
                <a:pathLst>
                  <a:path h="1492644" w="5144643">
                    <a:moveTo>
                      <a:pt x="0" y="746322"/>
                    </a:moveTo>
                    <a:cubicBezTo>
                      <a:pt x="0" y="334118"/>
                      <a:pt x="152146" y="0"/>
                      <a:pt x="339979" y="0"/>
                    </a:cubicBezTo>
                    <a:lnTo>
                      <a:pt x="4804664" y="0"/>
                    </a:lnTo>
                    <a:cubicBezTo>
                      <a:pt x="4992497" y="0"/>
                      <a:pt x="5144643" y="334118"/>
                      <a:pt x="5144643" y="746322"/>
                    </a:cubicBezTo>
                    <a:cubicBezTo>
                      <a:pt x="5144643" y="1158526"/>
                      <a:pt x="4992497" y="1492644"/>
                      <a:pt x="4804664" y="1492644"/>
                    </a:cubicBezTo>
                    <a:lnTo>
                      <a:pt x="339979" y="1492644"/>
                    </a:lnTo>
                    <a:cubicBezTo>
                      <a:pt x="152146" y="1492644"/>
                      <a:pt x="0" y="1158376"/>
                      <a:pt x="0" y="746322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  <p:sp>
          <p:nvSpPr>
            <p:cNvPr name="TextBox 51" id="51"/>
            <p:cNvSpPr txBox="true"/>
            <p:nvPr/>
          </p:nvSpPr>
          <p:spPr>
            <a:xfrm rot="0">
              <a:off x="261500" y="235143"/>
              <a:ext cx="2891991" cy="536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695" spc="9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ROS 2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2586703" y="7577660"/>
            <a:ext cx="2561243" cy="743107"/>
            <a:chOff x="0" y="0"/>
            <a:chExt cx="3414991" cy="990810"/>
          </a:xfrm>
        </p:grpSpPr>
        <p:grpSp>
          <p:nvGrpSpPr>
            <p:cNvPr name="Group 53" id="53"/>
            <p:cNvGrpSpPr/>
            <p:nvPr/>
          </p:nvGrpSpPr>
          <p:grpSpPr>
            <a:xfrm rot="0">
              <a:off x="0" y="0"/>
              <a:ext cx="3414991" cy="990810"/>
              <a:chOff x="0" y="0"/>
              <a:chExt cx="5144746" cy="149267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5144643" cy="1492644"/>
              </a:xfrm>
              <a:custGeom>
                <a:avLst/>
                <a:gdLst/>
                <a:ahLst/>
                <a:cxnLst/>
                <a:rect r="r" b="b" t="t" l="l"/>
                <a:pathLst>
                  <a:path h="1492644" w="5144643">
                    <a:moveTo>
                      <a:pt x="0" y="746322"/>
                    </a:moveTo>
                    <a:cubicBezTo>
                      <a:pt x="0" y="334118"/>
                      <a:pt x="152146" y="0"/>
                      <a:pt x="339979" y="0"/>
                    </a:cubicBezTo>
                    <a:lnTo>
                      <a:pt x="4804664" y="0"/>
                    </a:lnTo>
                    <a:cubicBezTo>
                      <a:pt x="4992497" y="0"/>
                      <a:pt x="5144643" y="334118"/>
                      <a:pt x="5144643" y="746322"/>
                    </a:cubicBezTo>
                    <a:cubicBezTo>
                      <a:pt x="5144643" y="1158526"/>
                      <a:pt x="4992497" y="1492644"/>
                      <a:pt x="4804664" y="1492644"/>
                    </a:cubicBezTo>
                    <a:lnTo>
                      <a:pt x="339979" y="1492644"/>
                    </a:lnTo>
                    <a:cubicBezTo>
                      <a:pt x="152146" y="1492644"/>
                      <a:pt x="0" y="1158376"/>
                      <a:pt x="0" y="746322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  <p:sp>
          <p:nvSpPr>
            <p:cNvPr name="TextBox 55" id="55"/>
            <p:cNvSpPr txBox="true"/>
            <p:nvPr/>
          </p:nvSpPr>
          <p:spPr>
            <a:xfrm rot="0">
              <a:off x="261500" y="235143"/>
              <a:ext cx="2891991" cy="536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695" spc="9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Python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5271771" y="7577660"/>
            <a:ext cx="2561243" cy="743107"/>
            <a:chOff x="0" y="0"/>
            <a:chExt cx="3414991" cy="990810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0" y="0"/>
              <a:ext cx="3414991" cy="990810"/>
              <a:chOff x="0" y="0"/>
              <a:chExt cx="5144746" cy="1492673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5144643" cy="1492644"/>
              </a:xfrm>
              <a:custGeom>
                <a:avLst/>
                <a:gdLst/>
                <a:ahLst/>
                <a:cxnLst/>
                <a:rect r="r" b="b" t="t" l="l"/>
                <a:pathLst>
                  <a:path h="1492644" w="5144643">
                    <a:moveTo>
                      <a:pt x="0" y="746322"/>
                    </a:moveTo>
                    <a:cubicBezTo>
                      <a:pt x="0" y="334118"/>
                      <a:pt x="152146" y="0"/>
                      <a:pt x="339979" y="0"/>
                    </a:cubicBezTo>
                    <a:lnTo>
                      <a:pt x="4804664" y="0"/>
                    </a:lnTo>
                    <a:cubicBezTo>
                      <a:pt x="4992497" y="0"/>
                      <a:pt x="5144643" y="334118"/>
                      <a:pt x="5144643" y="746322"/>
                    </a:cubicBezTo>
                    <a:cubicBezTo>
                      <a:pt x="5144643" y="1158526"/>
                      <a:pt x="4992497" y="1492644"/>
                      <a:pt x="4804664" y="1492644"/>
                    </a:cubicBezTo>
                    <a:lnTo>
                      <a:pt x="339979" y="1492644"/>
                    </a:lnTo>
                    <a:cubicBezTo>
                      <a:pt x="152146" y="1492644"/>
                      <a:pt x="0" y="1158376"/>
                      <a:pt x="0" y="746322"/>
                    </a:cubicBezTo>
                    <a:close/>
                  </a:path>
                </a:pathLst>
              </a:custGeom>
              <a:solidFill>
                <a:srgbClr val="FFC000"/>
              </a:solidFill>
            </p:spPr>
          </p:sp>
        </p:grpSp>
        <p:sp>
          <p:nvSpPr>
            <p:cNvPr name="TextBox 59" id="59"/>
            <p:cNvSpPr txBox="true"/>
            <p:nvPr/>
          </p:nvSpPr>
          <p:spPr>
            <a:xfrm rot="0">
              <a:off x="261500" y="235143"/>
              <a:ext cx="2891991" cy="536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695" spc="9">
                  <a:solidFill>
                    <a:srgbClr val="3A3838"/>
                  </a:solidFill>
                  <a:latin typeface="Mandali"/>
                  <a:ea typeface="Mandali"/>
                  <a:cs typeface="Mandali"/>
                  <a:sym typeface="Mandali"/>
                </a:rPr>
                <a:t>Ubuntu</a:t>
              </a: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2004925" y="951662"/>
            <a:ext cx="3157835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개요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DAGo0IIcHoY</dc:identifier>
  <dcterms:modified xsi:type="dcterms:W3CDTF">2011-08-01T06:04:30Z</dcterms:modified>
  <cp:revision>1</cp:revision>
  <dc:title>나의 완벽한 비서(장인보조 프로젝트)</dc:title>
</cp:coreProperties>
</file>